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3"/>
  </p:notesMasterIdLst>
  <p:handoutMasterIdLst>
    <p:handoutMasterId r:id="rId4"/>
  </p:handoutMasterIdLst>
  <p:sldIdLst>
    <p:sldId id="447" r:id="rId2"/>
  </p:sldIdLst>
  <p:sldSz cx="30279975" cy="42808525"/>
  <p:notesSz cx="6888163" cy="100203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2087563" indent="-1630363" algn="l" rtl="0" fontAlgn="base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4175125" indent="-3260725" algn="l" rtl="0" fontAlgn="base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6264275" indent="-4892675" algn="l" rtl="0" fontAlgn="base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8351838" indent="-6523038" algn="l" rtl="0" fontAlgn="base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004CF4"/>
    <a:srgbClr val="1650F4"/>
    <a:srgbClr val="FFAFFF"/>
    <a:srgbClr val="FFFFCC"/>
    <a:srgbClr val="FFCC00"/>
    <a:srgbClr val="FFB3FF"/>
    <a:srgbClr val="00FF00"/>
    <a:srgbClr val="FBABF9"/>
    <a:srgbClr val="FF9D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5801" autoAdjust="0"/>
    <p:restoredTop sz="92752" autoAdjust="0"/>
  </p:normalViewPr>
  <p:slideViewPr>
    <p:cSldViewPr snapToGrid="0">
      <p:cViewPr>
        <p:scale>
          <a:sx n="40" d="100"/>
          <a:sy n="40" d="100"/>
        </p:scale>
        <p:origin x="-72" y="6156"/>
      </p:cViewPr>
      <p:guideLst>
        <p:guide orient="horz"/>
        <p:guide pos="95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25" d="100"/>
          <a:sy n="25" d="100"/>
        </p:scale>
        <p:origin x="-1260" y="-78"/>
      </p:cViewPr>
      <p:guideLst>
        <p:guide orient="horz" pos="3156"/>
        <p:guide pos="216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png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3663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9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9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3663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cs typeface="+mn-cs"/>
              </a:defRPr>
            </a:lvl1pPr>
          </a:lstStyle>
          <a:p>
            <a:pPr>
              <a:defRPr/>
            </a:pPr>
            <a:fld id="{A1D972C2-B01A-4D57-9AAE-D6190AB19AB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 b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3663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 b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16138" y="750888"/>
            <a:ext cx="2657475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759325"/>
            <a:ext cx="5049837" cy="451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defRPr sz="1300" b="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3663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 b="0">
                <a:cs typeface="+mn-cs"/>
              </a:defRPr>
            </a:lvl1pPr>
          </a:lstStyle>
          <a:p>
            <a:pPr>
              <a:defRPr/>
            </a:pPr>
            <a:fld id="{FC2E6CB4-4995-4729-8E63-4A845372B84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2087563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4175125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6264275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8351838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0441076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E6CB4-4995-4729-8E63-4A845372B84B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1766332" y="8561705"/>
            <a:ext cx="26000405" cy="11415607"/>
          </a:xfrm>
          <a:ln>
            <a:noFill/>
          </a:ln>
        </p:spPr>
        <p:txBody>
          <a:bodyPr tIns="0" rIns="83529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2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1766332" y="20152942"/>
            <a:ext cx="26010499" cy="10939956"/>
          </a:xfrm>
        </p:spPr>
        <p:txBody>
          <a:bodyPr lIns="0" rIns="83529"/>
          <a:lstStyle>
            <a:lvl1pPr marL="0" marR="208822" indent="0" algn="r">
              <a:buNone/>
              <a:defRPr>
                <a:solidFill>
                  <a:schemeClr val="tx1"/>
                </a:solidFill>
              </a:defRPr>
            </a:lvl1pPr>
            <a:lvl2pPr marL="2088215" indent="0" algn="ctr">
              <a:buNone/>
            </a:lvl2pPr>
            <a:lvl3pPr marL="4176431" indent="0" algn="ctr">
              <a:buNone/>
            </a:lvl3pPr>
            <a:lvl4pPr marL="6264646" indent="0" algn="ctr">
              <a:buNone/>
            </a:lvl4pPr>
            <a:lvl5pPr marL="8352861" indent="0" algn="ctr">
              <a:buNone/>
            </a:lvl5pPr>
            <a:lvl6pPr marL="10441076" indent="0" algn="ctr">
              <a:buNone/>
            </a:lvl6pPr>
            <a:lvl7pPr marL="12529292" indent="0" algn="ctr">
              <a:buNone/>
            </a:lvl7pPr>
            <a:lvl8pPr marL="14617507" indent="0" algn="ctr">
              <a:buNone/>
            </a:lvl8pPr>
            <a:lvl9pPr marL="16705722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786C0-10E2-4BBE-9B0B-234FF6160AC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EDE20-AF59-45BD-8590-52D750D8530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952982" y="5707815"/>
            <a:ext cx="6812994" cy="32532499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513999" y="5707815"/>
            <a:ext cx="19934317" cy="32532499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8F3F8-3B8F-4472-96B2-B23FEABA72F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89C8E-E15D-46C6-B293-A22E095ABC0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56238" y="8219237"/>
            <a:ext cx="25737979" cy="8504627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2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756238" y="16882867"/>
            <a:ext cx="25737979" cy="9423816"/>
          </a:xfrm>
        </p:spPr>
        <p:txBody>
          <a:bodyPr lIns="208822" rIns="208822"/>
          <a:lstStyle>
            <a:lvl1pPr marL="0" indent="0">
              <a:buNone/>
              <a:defRPr sz="10000">
                <a:solidFill>
                  <a:schemeClr val="tx1"/>
                </a:solidFill>
              </a:defRPr>
            </a:lvl1pPr>
            <a:lvl2pPr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CEFA4-BF79-4532-9AEC-AF43EB828B9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251978" cy="7134754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513999" y="11985418"/>
            <a:ext cx="13373656" cy="27682846"/>
          </a:xfrm>
        </p:spPr>
        <p:txBody>
          <a:bodyPr/>
          <a:lstStyle>
            <a:lvl1pPr>
              <a:defRPr sz="119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392320" y="11985418"/>
            <a:ext cx="13373656" cy="27682846"/>
          </a:xfrm>
        </p:spPr>
        <p:txBody>
          <a:bodyPr/>
          <a:lstStyle>
            <a:lvl1pPr>
              <a:defRPr sz="119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678A9-3770-4BD8-9466-834E38F5DDD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251978" cy="7134754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4001" y="11580698"/>
            <a:ext cx="13378914" cy="4115761"/>
          </a:xfrm>
        </p:spPr>
        <p:txBody>
          <a:bodyPr lIns="208822" tIns="0" rIns="208822" bIns="0" anchor="ctr">
            <a:noAutofit/>
          </a:bodyPr>
          <a:lstStyle>
            <a:lvl1pPr marL="0" indent="0">
              <a:buNone/>
              <a:defRPr sz="11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9100" b="1"/>
            </a:lvl2pPr>
            <a:lvl3pPr>
              <a:buNone/>
              <a:defRPr sz="8200" b="1"/>
            </a:lvl3pPr>
            <a:lvl4pPr>
              <a:buNone/>
              <a:defRPr sz="7300" b="1"/>
            </a:lvl4pPr>
            <a:lvl5pPr>
              <a:buNone/>
              <a:defRPr sz="73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15381810" y="11608849"/>
            <a:ext cx="13384168" cy="4087615"/>
          </a:xfrm>
        </p:spPr>
        <p:txBody>
          <a:bodyPr lIns="208822" tIns="0" rIns="208822" bIns="0" anchor="ctr"/>
          <a:lstStyle>
            <a:lvl1pPr marL="0" indent="0">
              <a:buNone/>
              <a:defRPr sz="11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9100" b="1"/>
            </a:lvl2pPr>
            <a:lvl3pPr>
              <a:buNone/>
              <a:defRPr sz="8200" b="1"/>
            </a:lvl3pPr>
            <a:lvl4pPr>
              <a:buNone/>
              <a:defRPr sz="7300" b="1"/>
            </a:lvl4pPr>
            <a:lvl5pPr>
              <a:buNone/>
              <a:defRPr sz="73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1514001" y="15696462"/>
            <a:ext cx="13378914" cy="24005484"/>
          </a:xfrm>
        </p:spPr>
        <p:txBody>
          <a:bodyPr tIns="0"/>
          <a:lstStyle>
            <a:lvl1pPr>
              <a:defRPr sz="10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81810" y="15696462"/>
            <a:ext cx="13384168" cy="24005484"/>
          </a:xfrm>
        </p:spPr>
        <p:txBody>
          <a:bodyPr tIns="0"/>
          <a:lstStyle>
            <a:lvl1pPr>
              <a:defRPr sz="10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82F7C-D1C3-43C6-84A7-FFFAB1508D1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504311" cy="7134754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228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E02F9-7ECC-48A6-8B2F-2920E647A27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655D8-8510-4C0F-B6FF-A64DD1FF317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70998" y="3210653"/>
            <a:ext cx="9083993" cy="7253667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11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2270998" y="10464306"/>
            <a:ext cx="9083993" cy="28539017"/>
          </a:xfrm>
        </p:spPr>
        <p:txBody>
          <a:bodyPr lIns="83529" rIns="83529"/>
          <a:lstStyle>
            <a:lvl1pPr marL="0" indent="0" algn="l">
              <a:buNone/>
              <a:defRPr sz="6400"/>
            </a:lvl1pPr>
            <a:lvl2pPr indent="0" algn="l">
              <a:buNone/>
              <a:defRPr sz="5500"/>
            </a:lvl2pPr>
            <a:lvl3pPr indent="0" algn="l">
              <a:buNone/>
              <a:defRPr sz="4600"/>
            </a:lvl3pPr>
            <a:lvl4pPr indent="0" algn="l">
              <a:buNone/>
              <a:defRPr sz="4100"/>
            </a:lvl4pPr>
            <a:lvl5pPr indent="0" algn="l">
              <a:buNone/>
              <a:defRPr sz="41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11838629" y="10464306"/>
            <a:ext cx="16927349" cy="28539017"/>
          </a:xfrm>
        </p:spPr>
        <p:txBody>
          <a:bodyPr tIns="0"/>
          <a:lstStyle>
            <a:lvl1pPr>
              <a:defRPr sz="12800"/>
            </a:lvl1pPr>
            <a:lvl2pPr>
              <a:defRPr sz="11900"/>
            </a:lvl2pPr>
            <a:lvl3pPr>
              <a:defRPr sz="11000"/>
            </a:lvl3pPr>
            <a:lvl4pPr>
              <a:defRPr sz="9100"/>
            </a:lvl4pPr>
            <a:lvl5pPr>
              <a:defRPr sz="82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AE6FA-BD81-4F8F-B154-2601CAFE4C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gner et arrondir un rectangle à un seul coin 4"/>
          <p:cNvSpPr/>
          <p:nvPr/>
        </p:nvSpPr>
        <p:spPr>
          <a:xfrm rot="420000" flipV="1">
            <a:off x="10485438" y="6919913"/>
            <a:ext cx="17411700" cy="25684162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riangle rectangle 5"/>
          <p:cNvSpPr/>
          <p:nvPr/>
        </p:nvSpPr>
        <p:spPr>
          <a:xfrm rot="420000" flipV="1">
            <a:off x="26501725" y="33459738"/>
            <a:ext cx="519113" cy="965200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 flipV="1">
            <a:off x="-34925" y="36306125"/>
            <a:ext cx="30349825" cy="6502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7643" tIns="208822" rIns="417643" bIns="208822"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 flipV="1">
            <a:off x="14509750" y="38825488"/>
            <a:ext cx="15770225" cy="398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7643" tIns="208822" rIns="417643" bIns="208822"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8665" y="7346969"/>
            <a:ext cx="7327754" cy="9878924"/>
          </a:xfrm>
        </p:spPr>
        <p:txBody>
          <a:bodyPr lIns="208822" rIns="208822" bIns="208822"/>
          <a:lstStyle>
            <a:lvl1pPr algn="l">
              <a:buNone/>
              <a:defRPr sz="9100" b="1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8665" y="17657641"/>
            <a:ext cx="7317661" cy="13603598"/>
          </a:xfrm>
        </p:spPr>
        <p:txBody>
          <a:bodyPr lIns="292350" rIns="208822"/>
          <a:lstStyle>
            <a:lvl1pPr marL="0" indent="0" algn="l">
              <a:spcBef>
                <a:spcPts val="1142"/>
              </a:spcBef>
              <a:buFontTx/>
              <a:buNone/>
              <a:defRPr sz="5900"/>
            </a:lvl1pPr>
            <a:lvl2pPr>
              <a:defRPr sz="5500"/>
            </a:lvl2pPr>
            <a:lvl3pPr>
              <a:defRPr sz="4600"/>
            </a:lvl3pPr>
            <a:lvl4pPr>
              <a:defRPr sz="4100"/>
            </a:lvl4pPr>
            <a:lvl5pPr>
              <a:defRPr sz="41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11543060" y="7487541"/>
            <a:ext cx="15291387" cy="2454355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14600"/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9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26747788" y="39679563"/>
            <a:ext cx="2017712" cy="22748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19195-465E-4FAB-988E-09F25C8E7F9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0">
              <a:schemeClr val="bg2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34925" y="-44450"/>
            <a:ext cx="30349825" cy="6502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7643" tIns="208822" rIns="417643" bIns="208822"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14509750" y="-44450"/>
            <a:ext cx="15770225" cy="3983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417643" tIns="208822" rIns="417643" bIns="208822"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Espace réservé du titre 8"/>
          <p:cNvSpPr>
            <a:spLocks noGrp="1"/>
          </p:cNvSpPr>
          <p:nvPr>
            <p:ph type="title"/>
          </p:nvPr>
        </p:nvSpPr>
        <p:spPr bwMode="auto">
          <a:xfrm>
            <a:off x="1514475" y="4392613"/>
            <a:ext cx="27251025" cy="713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208822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en-US" smtClean="0"/>
          </a:p>
        </p:txBody>
      </p:sp>
      <p:sp>
        <p:nvSpPr>
          <p:cNvPr id="1029" name="Espace réservé du texte 29"/>
          <p:cNvSpPr>
            <a:spLocks noGrp="1"/>
          </p:cNvSpPr>
          <p:nvPr>
            <p:ph type="body" idx="1"/>
          </p:nvPr>
        </p:nvSpPr>
        <p:spPr bwMode="auto">
          <a:xfrm>
            <a:off x="1514475" y="12084050"/>
            <a:ext cx="27251025" cy="273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7643" tIns="208822" rIns="417643" bIns="2088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1514475" y="39679563"/>
            <a:ext cx="7064375" cy="2274887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8831263" y="39679563"/>
            <a:ext cx="11102975" cy="2274887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26242963" y="39679563"/>
            <a:ext cx="2522537" cy="2274887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BD7AA568-7CC1-47DF-9DE1-AA59CE6C86C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grpSp>
        <p:nvGrpSpPr>
          <p:cNvPr id="1033" name="Groupe 1"/>
          <p:cNvGrpSpPr>
            <a:grpSpLocks/>
          </p:cNvGrpSpPr>
          <p:nvPr/>
        </p:nvGrpSpPr>
        <p:grpSpPr bwMode="auto">
          <a:xfrm>
            <a:off x="-63500" y="1263650"/>
            <a:ext cx="30399038" cy="4049713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0" r:id="rId1"/>
    <p:sldLayoutId id="2147484152" r:id="rId2"/>
    <p:sldLayoutId id="2147484161" r:id="rId3"/>
    <p:sldLayoutId id="2147484153" r:id="rId4"/>
    <p:sldLayoutId id="2147484154" r:id="rId5"/>
    <p:sldLayoutId id="2147484155" r:id="rId6"/>
    <p:sldLayoutId id="2147484156" r:id="rId7"/>
    <p:sldLayoutId id="2147484157" r:id="rId8"/>
    <p:sldLayoutId id="2147484162" r:id="rId9"/>
    <p:sldLayoutId id="2147484158" r:id="rId10"/>
    <p:sldLayoutId id="21474841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2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Calibri" pitchFamily="34" charset="0"/>
        </a:defRPr>
      </a:lvl5pPr>
      <a:lvl6pPr marL="2088215" algn="l" rtl="0" fontAlgn="base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Calibri" pitchFamily="34" charset="0"/>
        </a:defRPr>
      </a:lvl6pPr>
      <a:lvl7pPr marL="4176431" algn="l" rtl="0" fontAlgn="base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Calibri" pitchFamily="34" charset="0"/>
        </a:defRPr>
      </a:lvl7pPr>
      <a:lvl8pPr marL="6264646" algn="l" rtl="0" fontAlgn="base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Calibri" pitchFamily="34" charset="0"/>
        </a:defRPr>
      </a:lvl8pPr>
      <a:lvl9pPr marL="8352861" algn="l" rtl="0" fontAlgn="base">
        <a:spcBef>
          <a:spcPct val="0"/>
        </a:spcBef>
        <a:spcAft>
          <a:spcPct val="0"/>
        </a:spcAft>
        <a:defRPr sz="22800">
          <a:solidFill>
            <a:schemeClr val="tx2"/>
          </a:solidFill>
          <a:latin typeface="Calibri" pitchFamily="34" charset="0"/>
        </a:defRPr>
      </a:lvl9pPr>
    </p:titleStyle>
    <p:bodyStyle>
      <a:lvl1pPr marL="1246188" indent="-1246188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11900" kern="1200">
          <a:solidFill>
            <a:schemeClr val="tx1"/>
          </a:solidFill>
          <a:latin typeface="+mn-lt"/>
          <a:ea typeface="+mn-ea"/>
          <a:cs typeface="+mn-cs"/>
        </a:defRPr>
      </a:lvl1pPr>
      <a:lvl2pPr marL="2921000" indent="-11223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11000" kern="1200">
          <a:solidFill>
            <a:schemeClr val="tx1"/>
          </a:solidFill>
          <a:latin typeface="+mn-lt"/>
          <a:ea typeface="+mn-ea"/>
          <a:cs typeface="+mn-cs"/>
        </a:defRPr>
      </a:lvl2pPr>
      <a:lvl3pPr marL="4175125" indent="-11223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5422900" indent="-955675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6677025" indent="-955675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7935218" indent="-960579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8770504" indent="-83528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7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0023433" indent="-835286" algn="l" rtl="0" eaLnBrk="1" latinLnBrk="0" hangingPunct="1">
        <a:spcBef>
          <a:spcPct val="20000"/>
        </a:spcBef>
        <a:buClr>
          <a:schemeClr val="tx2"/>
        </a:buClr>
        <a:buChar char="•"/>
        <a:defRPr kumimoji="0"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1276363" indent="-83528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6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11.bin"/><Relationship Id="rId26" Type="http://schemas.microsoft.com/office/2007/relationships/diagramDrawing" Target="../diagrams/drawing1.xml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19.jpeg"/><Relationship Id="rId7" Type="http://schemas.openxmlformats.org/officeDocument/2006/relationships/oleObject" Target="../embeddings/oleObject1.bin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6" Type="http://schemas.openxmlformats.org/officeDocument/2006/relationships/oleObject" Target="../embeddings/oleObject9.bin"/><Relationship Id="rId20" Type="http://schemas.openxmlformats.org/officeDocument/2006/relationships/image" Target="../media/image18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jpeg"/><Relationship Id="rId11" Type="http://schemas.openxmlformats.org/officeDocument/2006/relationships/image" Target="../media/image16.jpeg"/><Relationship Id="rId24" Type="http://schemas.openxmlformats.org/officeDocument/2006/relationships/image" Target="../media/image22.png"/><Relationship Id="rId5" Type="http://schemas.openxmlformats.org/officeDocument/2006/relationships/image" Target="../media/image14.png"/><Relationship Id="rId15" Type="http://schemas.openxmlformats.org/officeDocument/2006/relationships/oleObject" Target="../embeddings/oleObject8.bin"/><Relationship Id="rId23" Type="http://schemas.openxmlformats.org/officeDocument/2006/relationships/image" Target="../media/image21.png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7.png"/><Relationship Id="rId4" Type="http://schemas.openxmlformats.org/officeDocument/2006/relationships/image" Target="../media/image13.jpe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7.bin"/><Relationship Id="rId22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Text Box 2"/>
          <p:cNvSpPr txBox="1">
            <a:spLocks noChangeArrowheads="1"/>
          </p:cNvSpPr>
          <p:nvPr/>
        </p:nvSpPr>
        <p:spPr bwMode="auto">
          <a:xfrm>
            <a:off x="5481102" y="625670"/>
            <a:ext cx="20202525" cy="37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417643" tIns="208822" rIns="417643" bIns="208822">
            <a:spAutoFit/>
          </a:bodyPr>
          <a:lstStyle/>
          <a:p>
            <a:pPr algn="ctr" eaLnBrk="0" hangingPunct="0">
              <a:defRPr/>
            </a:pPr>
            <a:r>
              <a:rPr lang="fr-FR" sz="5500" i="1" dirty="0">
                <a:cs typeface="+mn-cs"/>
              </a:rPr>
              <a:t>Université Kasdi Merbah - Ouargla, département </a:t>
            </a:r>
            <a:r>
              <a:rPr lang="fr-FR" sz="5500" i="1" dirty="0" smtClean="0">
                <a:cs typeface="+mn-cs"/>
              </a:rPr>
              <a:t>de Mécanique,</a:t>
            </a:r>
            <a:endParaRPr lang="fr-FR" sz="5500" i="1" dirty="0">
              <a:cs typeface="+mn-cs"/>
            </a:endParaRPr>
          </a:p>
          <a:p>
            <a:pPr algn="ctr" eaLnBrk="0" hangingPunct="0">
              <a:defRPr/>
            </a:pPr>
            <a:r>
              <a:rPr lang="fr-FR" sz="5400" dirty="0">
                <a:cs typeface="+mn-cs"/>
              </a:rPr>
              <a:t>Faculté des </a:t>
            </a:r>
            <a:r>
              <a:rPr lang="fr-FR" sz="5400" dirty="0" smtClean="0">
                <a:cs typeface="+mn-cs"/>
              </a:rPr>
              <a:t>Sciences Appliqué</a:t>
            </a:r>
            <a:endParaRPr lang="fr-FR" sz="5400" dirty="0">
              <a:cs typeface="+mn-cs"/>
            </a:endParaRPr>
          </a:p>
          <a:p>
            <a:pPr algn="ctr" eaLnBrk="0" hangingPunct="0">
              <a:defRPr/>
            </a:pPr>
            <a:r>
              <a:rPr lang="fr-FR" sz="5400" i="1" dirty="0" smtClean="0">
                <a:cs typeface="+mn-cs"/>
              </a:rPr>
              <a:t>Master Option </a:t>
            </a:r>
            <a:r>
              <a:rPr lang="fr-FR" sz="5400" i="1" dirty="0">
                <a:cs typeface="+mn-cs"/>
              </a:rPr>
              <a:t>: </a:t>
            </a:r>
            <a:r>
              <a:rPr lang="fr-FR" sz="5400" i="1" dirty="0" smtClean="0">
                <a:solidFill>
                  <a:srgbClr val="FF0000"/>
                </a:solidFill>
                <a:cs typeface="+mn-cs"/>
              </a:rPr>
              <a:t>Génie </a:t>
            </a:r>
            <a:r>
              <a:rPr lang="fr-FR" sz="5400" dirty="0" smtClean="0">
                <a:solidFill>
                  <a:srgbClr val="FF0000"/>
                </a:solidFill>
                <a:cs typeface="+mn-cs"/>
              </a:rPr>
              <a:t>énergétique</a:t>
            </a:r>
            <a:endParaRPr lang="fr-FR" sz="5400" dirty="0">
              <a:solidFill>
                <a:srgbClr val="FF0000"/>
              </a:solidFill>
              <a:cs typeface="+mn-cs"/>
            </a:endParaRPr>
          </a:p>
          <a:p>
            <a:pPr algn="ctr" eaLnBrk="0" hangingPunct="0">
              <a:defRPr/>
            </a:pPr>
            <a:endParaRPr lang="fr-FR" sz="5500" i="1" spc="3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Lucida Fax" pitchFamily="18" charset="0"/>
              <a:cs typeface="+mn-cs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940808" y="2919248"/>
            <a:ext cx="24036331" cy="5269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417643" tIns="208822" rIns="417643" bIns="208822">
            <a:spAutoFit/>
          </a:bodyPr>
          <a:lstStyle/>
          <a:p>
            <a:pPr algn="ctr" eaLnBrk="0" hangingPunct="0">
              <a:defRPr/>
            </a:pPr>
            <a:r>
              <a:rPr lang="fr-FR" sz="5400" dirty="0" smtClean="0">
                <a:cs typeface="+mn-cs"/>
              </a:rPr>
              <a:t>Etude de la double diffusion  et effet de </a:t>
            </a:r>
            <a:r>
              <a:rPr lang="fr-FR" sz="5400" dirty="0" err="1" smtClean="0">
                <a:cs typeface="+mn-cs"/>
              </a:rPr>
              <a:t>soret</a:t>
            </a:r>
            <a:r>
              <a:rPr lang="fr-FR" sz="5400" dirty="0" smtClean="0">
                <a:cs typeface="+mn-cs"/>
              </a:rPr>
              <a:t> dans une couche fluide binaire</a:t>
            </a:r>
          </a:p>
          <a:p>
            <a:pPr algn="ctr" eaLnBrk="0" hangingPunct="0">
              <a:defRPr/>
            </a:pPr>
            <a:r>
              <a:rPr lang="fr-FR" sz="5400" dirty="0" smtClean="0">
                <a:solidFill>
                  <a:schemeClr val="bg1"/>
                </a:solidFill>
                <a:cs typeface="+mn-cs"/>
              </a:rPr>
              <a:t> </a:t>
            </a:r>
            <a:endParaRPr lang="fr-FR" sz="5400" dirty="0">
              <a:solidFill>
                <a:schemeClr val="bg1"/>
              </a:solidFill>
              <a:cs typeface="+mn-cs"/>
            </a:endParaRPr>
          </a:p>
          <a:p>
            <a:pPr eaLnBrk="0" hangingPunct="0">
              <a:defRPr/>
            </a:pPr>
            <a:r>
              <a:rPr lang="fr-FR" sz="3600" dirty="0" err="1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Sekkai</a:t>
            </a:r>
            <a:r>
              <a:rPr lang="fr-FR" sz="3600" dirty="0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 </a:t>
            </a:r>
            <a:r>
              <a:rPr lang="fr-FR" sz="3600" dirty="0" err="1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Rekia</a:t>
            </a:r>
            <a:r>
              <a:rPr lang="fr-FR" sz="3600" dirty="0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                   </a:t>
            </a:r>
            <a:r>
              <a:rPr lang="fr-FR" sz="3600" dirty="0" err="1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Abi</a:t>
            </a:r>
            <a:r>
              <a:rPr lang="fr-FR" sz="3600" dirty="0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 Ismail </a:t>
            </a:r>
            <a:r>
              <a:rPr lang="fr-FR" sz="3600" dirty="0" err="1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hadjouja</a:t>
            </a:r>
            <a:r>
              <a:rPr lang="fr-FR" sz="3600" dirty="0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 </a:t>
            </a:r>
            <a:r>
              <a:rPr lang="fr-FR" sz="3600" dirty="0" err="1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Soulayman</a:t>
            </a:r>
            <a:r>
              <a:rPr lang="fr-FR" sz="3600" dirty="0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                                                    </a:t>
            </a:r>
            <a:r>
              <a:rPr lang="fr-FR" sz="3600" dirty="0" err="1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Encadrè</a:t>
            </a:r>
            <a:r>
              <a:rPr lang="fr-FR" sz="3600" dirty="0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 par Ms. I. </a:t>
            </a:r>
            <a:r>
              <a:rPr lang="fr-FR" sz="3600" dirty="0" err="1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Alloui</a:t>
            </a:r>
            <a:r>
              <a:rPr lang="fr-FR" sz="3600" dirty="0" smtClean="0">
                <a:solidFill>
                  <a:srgbClr val="FF0000"/>
                </a:solidFill>
                <a:latin typeface="Bell MT" pitchFamily="18" charset="0"/>
                <a:cs typeface="+mn-cs"/>
              </a:rPr>
              <a:t> </a:t>
            </a:r>
            <a:endParaRPr lang="fr-FR" sz="3600" dirty="0">
              <a:solidFill>
                <a:srgbClr val="FF0000"/>
              </a:solidFill>
              <a:latin typeface="Bell MT" pitchFamily="18" charset="0"/>
              <a:cs typeface="+mn-cs"/>
            </a:endParaRPr>
          </a:p>
          <a:p>
            <a:pPr algn="ctr" eaLnBrk="0" hangingPunct="0">
              <a:defRPr/>
            </a:pPr>
            <a:r>
              <a:rPr lang="fr-FR" sz="3600" baseline="30000" dirty="0" smtClean="0">
                <a:latin typeface="Bell MT" pitchFamily="18" charset="0"/>
                <a:cs typeface="+mn-cs"/>
              </a:rPr>
              <a:t>E-mail</a:t>
            </a:r>
            <a:endParaRPr lang="fr-FR" sz="3600" baseline="30000" dirty="0">
              <a:latin typeface="Bell MT" pitchFamily="18" charset="0"/>
              <a:cs typeface="+mn-cs"/>
            </a:endParaRPr>
          </a:p>
          <a:p>
            <a:pPr algn="ctr" defTabSz="749300" eaLnBrk="0" hangingPunct="0">
              <a:defRPr/>
            </a:pPr>
            <a:r>
              <a:rPr lang="en-GB" sz="1800" dirty="0">
                <a:latin typeface="Bell MT" pitchFamily="18" charset="0"/>
                <a:cs typeface="Times New Roman" pitchFamily="18" charset="0"/>
              </a:rPr>
              <a:t> </a:t>
            </a:r>
            <a:endParaRPr lang="fr-FR" sz="1800" dirty="0">
              <a:latin typeface="Bell MT" pitchFamily="18" charset="0"/>
              <a:cs typeface="Times New Roman" pitchFamily="18" charset="0"/>
            </a:endParaRPr>
          </a:p>
          <a:p>
            <a:pPr algn="ctr" defTabSz="749300" eaLnBrk="0" hangingPunct="0">
              <a:defRPr/>
            </a:pPr>
            <a:r>
              <a:rPr lang="fr-FR" sz="2800" i="1" dirty="0">
                <a:latin typeface="Bell MT" pitchFamily="18" charset="0"/>
                <a:cs typeface="Times New Roman" pitchFamily="18" charset="0"/>
              </a:rPr>
              <a:t>Département  </a:t>
            </a:r>
            <a:r>
              <a:rPr lang="fr-FR" sz="2800" i="1" dirty="0" smtClean="0">
                <a:latin typeface="Bell MT" pitchFamily="18" charset="0"/>
                <a:cs typeface="Times New Roman" pitchFamily="18" charset="0"/>
              </a:rPr>
              <a:t>de Mécanique ,Faculté </a:t>
            </a:r>
            <a:r>
              <a:rPr lang="fr-FR" sz="2800" i="1" dirty="0">
                <a:latin typeface="Bell MT" pitchFamily="18" charset="0"/>
                <a:cs typeface="Times New Roman" pitchFamily="18" charset="0"/>
              </a:rPr>
              <a:t>Des </a:t>
            </a:r>
            <a:r>
              <a:rPr lang="fr-FR" sz="2800" i="1" dirty="0" smtClean="0">
                <a:latin typeface="Bell MT" pitchFamily="18" charset="0"/>
                <a:cs typeface="Times New Roman" pitchFamily="18" charset="0"/>
              </a:rPr>
              <a:t>Sciences Appliqué ,</a:t>
            </a:r>
            <a:r>
              <a:rPr lang="fr-FR" sz="2800" dirty="0" smtClean="0">
                <a:latin typeface="Bell MT" pitchFamily="18" charset="0"/>
                <a:cs typeface="Times New Roman" pitchFamily="18" charset="0"/>
              </a:rPr>
              <a:t> </a:t>
            </a:r>
            <a:r>
              <a:rPr lang="fr-FR" sz="2800" i="1" dirty="0">
                <a:latin typeface="Bell MT" pitchFamily="18" charset="0"/>
                <a:cs typeface="Times New Roman" pitchFamily="18" charset="0"/>
              </a:rPr>
              <a:t>Université KASDI  Mer bah-</a:t>
            </a:r>
            <a:r>
              <a:rPr lang="fr-FR" sz="2800" dirty="0">
                <a:latin typeface="Bell MT" pitchFamily="18" charset="0"/>
                <a:cs typeface="Times New Roman" pitchFamily="18" charset="0"/>
              </a:rPr>
              <a:t> </a:t>
            </a:r>
            <a:r>
              <a:rPr lang="fr-FR" sz="2800" i="1" dirty="0">
                <a:latin typeface="Bell MT" pitchFamily="18" charset="0"/>
                <a:cs typeface="Times New Roman" pitchFamily="18" charset="0"/>
              </a:rPr>
              <a:t>Ouargla, BP 511 route de Ghardaïa.30000 Ouargla</a:t>
            </a:r>
            <a:r>
              <a:rPr lang="fr-FR" sz="2800" dirty="0">
                <a:latin typeface="Bell MT" pitchFamily="18" charset="0"/>
                <a:cs typeface="Times New Roman" pitchFamily="18" charset="0"/>
              </a:rPr>
              <a:t>, </a:t>
            </a:r>
            <a:r>
              <a:rPr lang="fr-FR" sz="2800" i="1" dirty="0">
                <a:latin typeface="Bell MT" pitchFamily="18" charset="0"/>
                <a:cs typeface="Times New Roman" pitchFamily="18" charset="0"/>
              </a:rPr>
              <a:t>Algérie</a:t>
            </a:r>
            <a:endParaRPr lang="fr-FR" sz="2800" dirty="0">
              <a:latin typeface="Bell MT" pitchFamily="18" charset="0"/>
              <a:cs typeface="Times New Roman" pitchFamily="18" charset="0"/>
            </a:endParaRPr>
          </a:p>
          <a:p>
            <a:pPr algn="ctr" defTabSz="749300" eaLnBrk="0" hangingPunct="0">
              <a:defRPr/>
            </a:pPr>
            <a:endParaRPr lang="fr-FR" sz="1800" i="1" spc="3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Lucida Fax" pitchFamily="18" charset="0"/>
              <a:cs typeface="+mn-cs"/>
            </a:endParaRPr>
          </a:p>
          <a:p>
            <a:pPr algn="ctr" eaLnBrk="0" hangingPunct="0">
              <a:defRPr/>
            </a:pPr>
            <a:endParaRPr lang="fr-FR" sz="5500" i="1" spc="3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Lucida Fax" pitchFamily="18" charset="0"/>
              <a:cs typeface="+mn-cs"/>
            </a:endParaRPr>
          </a:p>
        </p:txBody>
      </p:sp>
      <p:sp>
        <p:nvSpPr>
          <p:cNvPr id="5124" name="Rectangle 84"/>
          <p:cNvSpPr>
            <a:spLocks noChangeArrowheads="1"/>
          </p:cNvSpPr>
          <p:nvPr/>
        </p:nvSpPr>
        <p:spPr bwMode="auto">
          <a:xfrm>
            <a:off x="2220913" y="625475"/>
            <a:ext cx="184150" cy="1785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endParaRPr lang="ar-DZ">
              <a:ea typeface="Majalla UI"/>
              <a:cs typeface="Majalla UI"/>
            </a:endParaRPr>
          </a:p>
        </p:txBody>
      </p:sp>
      <p:sp>
        <p:nvSpPr>
          <p:cNvPr id="5125" name="Rectangle 125"/>
          <p:cNvSpPr>
            <a:spLocks noChangeArrowheads="1"/>
          </p:cNvSpPr>
          <p:nvPr/>
        </p:nvSpPr>
        <p:spPr bwMode="auto">
          <a:xfrm>
            <a:off x="2220913" y="1349375"/>
            <a:ext cx="184150" cy="1785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endParaRPr lang="ar-DZ">
              <a:ea typeface="Majalla UI"/>
              <a:cs typeface="Majalla UI"/>
            </a:endParaRPr>
          </a:p>
        </p:txBody>
      </p:sp>
      <p:sp>
        <p:nvSpPr>
          <p:cNvPr id="5133" name="Rectangle 2902"/>
          <p:cNvSpPr>
            <a:spLocks noChangeArrowheads="1"/>
          </p:cNvSpPr>
          <p:nvPr/>
        </p:nvSpPr>
        <p:spPr bwMode="auto">
          <a:xfrm>
            <a:off x="20974050" y="34894838"/>
            <a:ext cx="5238750" cy="574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74972" tIns="37486" rIns="74972" bIns="37486" anchor="ctr">
            <a:spAutoFit/>
          </a:bodyPr>
          <a:lstStyle/>
          <a:p>
            <a:pPr algn="ctr" defTabSz="749300" eaLnBrk="0" hangingPunct="0"/>
            <a:endParaRPr lang="en-GB" sz="3200">
              <a:solidFill>
                <a:srgbClr val="FF0000"/>
              </a:solidFill>
              <a:latin typeface="Bell MT" pitchFamily="18" charset="0"/>
            </a:endParaRPr>
          </a:p>
        </p:txBody>
      </p:sp>
      <p:sp>
        <p:nvSpPr>
          <p:cNvPr id="5139" name="Rectangle 348"/>
          <p:cNvSpPr>
            <a:spLocks noChangeArrowheads="1"/>
          </p:cNvSpPr>
          <p:nvPr/>
        </p:nvSpPr>
        <p:spPr bwMode="auto">
          <a:xfrm>
            <a:off x="1386026" y="38422539"/>
            <a:ext cx="15273337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fr-FR" sz="9600" i="1">
              <a:ea typeface="Calibri" pitchFamily="34" charset="0"/>
              <a:cs typeface="Times New Roman" pitchFamily="18" charset="0"/>
            </a:endParaRPr>
          </a:p>
          <a:p>
            <a:pPr algn="justLow" eaLnBrk="0" hangingPunct="0"/>
            <a:endParaRPr lang="fr-FR" sz="18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40" name="Rectangle 350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31607" rIns="731607" anchor="ctr">
            <a:spAutoFit/>
          </a:bodyPr>
          <a:lstStyle/>
          <a:p>
            <a:pPr eaLnBrk="0" hangingPunct="0"/>
            <a:endParaRPr lang="ar-DZ">
              <a:ea typeface="Majalla UI"/>
              <a:cs typeface="Majalla UI"/>
            </a:endParaRPr>
          </a:p>
        </p:txBody>
      </p:sp>
      <p:sp>
        <p:nvSpPr>
          <p:cNvPr id="5143" name="Rectangle 357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ar-DZ">
              <a:ea typeface="Majalla UI"/>
              <a:cs typeface="Majalla UI"/>
            </a:endParaRPr>
          </a:p>
        </p:txBody>
      </p:sp>
      <p:sp>
        <p:nvSpPr>
          <p:cNvPr id="5144" name="Rectangle 360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ar-DZ">
              <a:ea typeface="Majalla UI"/>
              <a:cs typeface="Majalla UI"/>
            </a:endParaRPr>
          </a:p>
        </p:txBody>
      </p:sp>
      <p:sp>
        <p:nvSpPr>
          <p:cNvPr id="5145" name="Rectangle 266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Ins="731607" anchor="ctr">
            <a:spAutoFit/>
          </a:bodyPr>
          <a:lstStyle/>
          <a:p>
            <a:pPr eaLnBrk="0" hangingPunct="0"/>
            <a:endParaRPr lang="ar-DZ">
              <a:ea typeface="Majalla UI"/>
              <a:cs typeface="Majalla UI"/>
            </a:endParaRPr>
          </a:p>
        </p:txBody>
      </p:sp>
      <p:sp>
        <p:nvSpPr>
          <p:cNvPr id="5147" name="Rectangle 275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ar-DZ">
              <a:ea typeface="Majalla UI"/>
              <a:cs typeface="Majalla UI"/>
            </a:endParaRPr>
          </a:p>
        </p:txBody>
      </p:sp>
      <p:sp>
        <p:nvSpPr>
          <p:cNvPr id="5148" name="Rectangle 277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ar-DZ">
              <a:ea typeface="Majalla UI"/>
              <a:cs typeface="Majalla UI"/>
            </a:endParaRPr>
          </a:p>
        </p:txBody>
      </p:sp>
      <p:sp>
        <p:nvSpPr>
          <p:cNvPr id="5155" name="Rectangle 284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1604963" algn="l"/>
              </a:tabLst>
            </a:pPr>
            <a:endParaRPr lang="ar-DZ">
              <a:ea typeface="Majalla UI"/>
              <a:cs typeface="Majalla UI"/>
            </a:endParaRPr>
          </a:p>
        </p:txBody>
      </p:sp>
      <p:sp>
        <p:nvSpPr>
          <p:cNvPr id="5156" name="Rectangle 258"/>
          <p:cNvSpPr>
            <a:spLocks noChangeArrowheads="1"/>
          </p:cNvSpPr>
          <p:nvPr/>
        </p:nvSpPr>
        <p:spPr bwMode="auto">
          <a:xfrm>
            <a:off x="-661988" y="0"/>
            <a:ext cx="236538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114300" algn="l"/>
                <a:tab pos="255588" algn="ctr"/>
              </a:tabLst>
            </a:pPr>
            <a:r>
              <a:rPr lang="fr-FR" sz="1200" b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)</a:t>
            </a:r>
            <a:endParaRPr lang="fr-FR" sz="3700">
              <a:ea typeface="Calibri" pitchFamily="34" charset="0"/>
              <a:cs typeface="Times New Roman" pitchFamily="18" charset="0"/>
            </a:endParaRPr>
          </a:p>
          <a:p>
            <a:pPr eaLnBrk="0" hangingPunct="0">
              <a:tabLst>
                <a:tab pos="114300" algn="l"/>
                <a:tab pos="255588" algn="ctr"/>
              </a:tabLst>
            </a:pPr>
            <a:endParaRPr lang="fr-FR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57" name="Rectangle 268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ar-DZ"/>
          </a:p>
        </p:txBody>
      </p:sp>
      <p:sp>
        <p:nvSpPr>
          <p:cNvPr id="5158" name="Rectangle 270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ar-DZ"/>
          </a:p>
        </p:txBody>
      </p:sp>
      <p:sp>
        <p:nvSpPr>
          <p:cNvPr id="5159" name="Rectangle 272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ar-DZ"/>
          </a:p>
        </p:txBody>
      </p:sp>
      <p:sp>
        <p:nvSpPr>
          <p:cNvPr id="5160" name="Rectangle 276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ar-DZ"/>
          </a:p>
        </p:txBody>
      </p:sp>
      <p:sp>
        <p:nvSpPr>
          <p:cNvPr id="5161" name="Rectangle 278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ar-DZ"/>
          </a:p>
        </p:txBody>
      </p:sp>
      <p:sp>
        <p:nvSpPr>
          <p:cNvPr id="5162" name="Rectangle 280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ar-DZ"/>
          </a:p>
        </p:txBody>
      </p:sp>
      <p:pic>
        <p:nvPicPr>
          <p:cNvPr id="5163" name="صورة 1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25" y="599199"/>
            <a:ext cx="2586038" cy="29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4" name="صورة 1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044963" y="630292"/>
            <a:ext cx="2459038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83" name="ZoneTexte 86"/>
          <p:cNvSpPr txBox="1">
            <a:spLocks noChangeArrowheads="1"/>
          </p:cNvSpPr>
          <p:nvPr/>
        </p:nvSpPr>
        <p:spPr bwMode="auto">
          <a:xfrm>
            <a:off x="8702675" y="39981188"/>
            <a:ext cx="184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ar-DZ" sz="1200"/>
          </a:p>
        </p:txBody>
      </p:sp>
      <p:sp>
        <p:nvSpPr>
          <p:cNvPr id="5184" name="ZoneTexte 87"/>
          <p:cNvSpPr txBox="1">
            <a:spLocks noChangeArrowheads="1"/>
          </p:cNvSpPr>
          <p:nvPr/>
        </p:nvSpPr>
        <p:spPr bwMode="auto">
          <a:xfrm>
            <a:off x="8855075" y="40133588"/>
            <a:ext cx="184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ar-DZ" sz="1200"/>
          </a:p>
        </p:txBody>
      </p:sp>
      <p:sp>
        <p:nvSpPr>
          <p:cNvPr id="5187" name="AutoShape 71" descr="G:\La machine frigorifique %C3%A0 ab adsorption_files\machineAbsorb.jpg"/>
          <p:cNvSpPr>
            <a:spLocks noChangeAspect="1" noChangeArrowheads="1"/>
          </p:cNvSpPr>
          <p:nvPr/>
        </p:nvSpPr>
        <p:spPr bwMode="auto">
          <a:xfrm>
            <a:off x="441325" y="-838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5188" name="AutoShape 75" descr="G:\La machine frigorifique %C3%A0 ab adsorption_files\machineAbsorb.jpg"/>
          <p:cNvSpPr>
            <a:spLocks noChangeAspect="1" noChangeArrowheads="1"/>
          </p:cNvSpPr>
          <p:nvPr/>
        </p:nvSpPr>
        <p:spPr bwMode="auto">
          <a:xfrm>
            <a:off x="441325" y="-838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14" name="Rectangle 4"/>
          <p:cNvSpPr>
            <a:spLocks noChangeArrowheads="1"/>
          </p:cNvSpPr>
          <p:nvPr/>
        </p:nvSpPr>
        <p:spPr bwMode="auto">
          <a:xfrm>
            <a:off x="1753496" y="27876392"/>
            <a:ext cx="4636546" cy="1641584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15" name="AutoShape 8"/>
          <p:cNvSpPr>
            <a:spLocks noChangeArrowheads="1"/>
          </p:cNvSpPr>
          <p:nvPr/>
        </p:nvSpPr>
        <p:spPr bwMode="auto">
          <a:xfrm>
            <a:off x="2610822" y="29399181"/>
            <a:ext cx="720015" cy="540023"/>
          </a:xfrm>
          <a:prstGeom prst="upArrow">
            <a:avLst>
              <a:gd name="adj1" fmla="val 50000"/>
              <a:gd name="adj2" fmla="val 66728"/>
            </a:avLst>
          </a:prstGeom>
          <a:gradFill rotWithShape="1">
            <a:gsLst>
              <a:gs pos="0">
                <a:srgbClr val="4D0808"/>
              </a:gs>
              <a:gs pos="30000">
                <a:srgbClr val="FF0300"/>
              </a:gs>
              <a:gs pos="55000">
                <a:srgbClr val="FF7A00"/>
              </a:gs>
              <a:gs pos="100000">
                <a:srgbClr val="FFF2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grpSp>
        <p:nvGrpSpPr>
          <p:cNvPr id="116" name="Group 14"/>
          <p:cNvGrpSpPr>
            <a:grpSpLocks/>
          </p:cNvGrpSpPr>
          <p:nvPr/>
        </p:nvGrpSpPr>
        <p:grpSpPr bwMode="auto">
          <a:xfrm>
            <a:off x="4912125" y="29324749"/>
            <a:ext cx="1569431" cy="1131231"/>
            <a:chOff x="3415" y="2659"/>
            <a:chExt cx="1361" cy="1453"/>
          </a:xfrm>
        </p:grpSpPr>
        <p:sp>
          <p:nvSpPr>
            <p:cNvPr id="117" name="AutoShape 7"/>
            <p:cNvSpPr>
              <a:spLocks noChangeArrowheads="1"/>
            </p:cNvSpPr>
            <p:nvPr/>
          </p:nvSpPr>
          <p:spPr bwMode="auto">
            <a:xfrm>
              <a:off x="3606" y="2659"/>
              <a:ext cx="664" cy="726"/>
            </a:xfrm>
            <a:prstGeom prst="upArrow">
              <a:avLst>
                <a:gd name="adj1" fmla="val 50000"/>
                <a:gd name="adj2" fmla="val 66728"/>
              </a:avLst>
            </a:prstGeom>
            <a:gradFill rotWithShape="1">
              <a:gsLst>
                <a:gs pos="0">
                  <a:srgbClr val="0066F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8" name="Text Box 13"/>
            <p:cNvSpPr txBox="1">
              <a:spLocks noChangeArrowheads="1"/>
            </p:cNvSpPr>
            <p:nvPr/>
          </p:nvSpPr>
          <p:spPr bwMode="auto">
            <a:xfrm>
              <a:off x="3415" y="3361"/>
              <a:ext cx="1361" cy="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fr-CA" sz="1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Gradient</a:t>
              </a:r>
            </a:p>
            <a:p>
              <a:pPr algn="l"/>
              <a:r>
                <a:rPr lang="fr-CA" sz="1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 </a:t>
              </a:r>
              <a:r>
                <a:rPr lang="fr-CA" sz="18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</a:rPr>
                <a:t>Solutal</a:t>
              </a:r>
              <a:endParaRPr 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endParaRPr>
            </a:p>
          </p:txBody>
        </p:sp>
      </p:grpSp>
      <p:sp>
        <p:nvSpPr>
          <p:cNvPr id="119" name="Text Box 12"/>
          <p:cNvSpPr txBox="1">
            <a:spLocks noChangeArrowheads="1"/>
          </p:cNvSpPr>
          <p:nvPr/>
        </p:nvSpPr>
        <p:spPr bwMode="auto">
          <a:xfrm>
            <a:off x="2316799" y="30031444"/>
            <a:ext cx="18732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fr-CA" sz="1800" dirty="0">
                <a:latin typeface="Arial" pitchFamily="34" charset="0"/>
              </a:rPr>
              <a:t>Gradient Chaleur</a:t>
            </a:r>
            <a:endParaRPr lang="en-US" sz="1800" dirty="0">
              <a:latin typeface="Arial" pitchFamily="34" charset="0"/>
            </a:endParaRPr>
          </a:p>
        </p:txBody>
      </p:sp>
      <p:grpSp>
        <p:nvGrpSpPr>
          <p:cNvPr id="120" name="Group 18"/>
          <p:cNvGrpSpPr>
            <a:grpSpLocks/>
          </p:cNvGrpSpPr>
          <p:nvPr/>
        </p:nvGrpSpPr>
        <p:grpSpPr bwMode="auto">
          <a:xfrm>
            <a:off x="2130014" y="28366231"/>
            <a:ext cx="3980330" cy="762876"/>
            <a:chOff x="1429" y="1888"/>
            <a:chExt cx="2495" cy="680"/>
          </a:xfrm>
        </p:grpSpPr>
        <p:sp>
          <p:nvSpPr>
            <p:cNvPr id="121" name="Arc 16"/>
            <p:cNvSpPr>
              <a:spLocks/>
            </p:cNvSpPr>
            <p:nvPr/>
          </p:nvSpPr>
          <p:spPr bwMode="auto">
            <a:xfrm>
              <a:off x="3380" y="1888"/>
              <a:ext cx="544" cy="680"/>
            </a:xfrm>
            <a:custGeom>
              <a:avLst/>
              <a:gdLst>
                <a:gd name="G0" fmla="+- 0 0 0"/>
                <a:gd name="G1" fmla="+- 20948 0 0"/>
                <a:gd name="G2" fmla="+- 21600 0 0"/>
                <a:gd name="T0" fmla="*/ 5267 w 21600"/>
                <a:gd name="T1" fmla="*/ 0 h 41392"/>
                <a:gd name="T2" fmla="*/ 6973 w 21600"/>
                <a:gd name="T3" fmla="*/ 41392 h 41392"/>
                <a:gd name="T4" fmla="*/ 0 w 21600"/>
                <a:gd name="T5" fmla="*/ 20948 h 4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1392" fill="none" extrusionOk="0">
                  <a:moveTo>
                    <a:pt x="5267" y="-1"/>
                  </a:moveTo>
                  <a:cubicBezTo>
                    <a:pt x="14868" y="2414"/>
                    <a:pt x="21600" y="11047"/>
                    <a:pt x="21600" y="20948"/>
                  </a:cubicBezTo>
                  <a:cubicBezTo>
                    <a:pt x="21600" y="30190"/>
                    <a:pt x="15720" y="38408"/>
                    <a:pt x="6972" y="41391"/>
                  </a:cubicBezTo>
                </a:path>
                <a:path w="21600" h="41392" stroke="0" extrusionOk="0">
                  <a:moveTo>
                    <a:pt x="5267" y="-1"/>
                  </a:moveTo>
                  <a:cubicBezTo>
                    <a:pt x="14868" y="2414"/>
                    <a:pt x="21600" y="11047"/>
                    <a:pt x="21600" y="20948"/>
                  </a:cubicBezTo>
                  <a:cubicBezTo>
                    <a:pt x="21600" y="30190"/>
                    <a:pt x="15720" y="38408"/>
                    <a:pt x="6972" y="41391"/>
                  </a:cubicBezTo>
                  <a:lnTo>
                    <a:pt x="0" y="20948"/>
                  </a:lnTo>
                  <a:close/>
                </a:path>
              </a:pathLst>
            </a:custGeom>
            <a:noFill/>
            <a:ln w="66675" cap="rnd">
              <a:solidFill>
                <a:srgbClr val="FF0000"/>
              </a:solidFill>
              <a:round/>
              <a:headEnd type="stealth" w="med" len="lg"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2" name="Arc 17"/>
            <p:cNvSpPr>
              <a:spLocks/>
            </p:cNvSpPr>
            <p:nvPr/>
          </p:nvSpPr>
          <p:spPr bwMode="auto">
            <a:xfrm rot="10800000">
              <a:off x="1429" y="1888"/>
              <a:ext cx="545" cy="680"/>
            </a:xfrm>
            <a:custGeom>
              <a:avLst/>
              <a:gdLst>
                <a:gd name="G0" fmla="+- 0 0 0"/>
                <a:gd name="G1" fmla="+- 20948 0 0"/>
                <a:gd name="G2" fmla="+- 21600 0 0"/>
                <a:gd name="T0" fmla="*/ 5267 w 21600"/>
                <a:gd name="T1" fmla="*/ 0 h 41392"/>
                <a:gd name="T2" fmla="*/ 6973 w 21600"/>
                <a:gd name="T3" fmla="*/ 41392 h 41392"/>
                <a:gd name="T4" fmla="*/ 0 w 21600"/>
                <a:gd name="T5" fmla="*/ 20948 h 4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1392" fill="none" extrusionOk="0">
                  <a:moveTo>
                    <a:pt x="5267" y="-1"/>
                  </a:moveTo>
                  <a:cubicBezTo>
                    <a:pt x="14868" y="2414"/>
                    <a:pt x="21600" y="11047"/>
                    <a:pt x="21600" y="20948"/>
                  </a:cubicBezTo>
                  <a:cubicBezTo>
                    <a:pt x="21600" y="30190"/>
                    <a:pt x="15720" y="38408"/>
                    <a:pt x="6972" y="41391"/>
                  </a:cubicBezTo>
                </a:path>
                <a:path w="21600" h="41392" stroke="0" extrusionOk="0">
                  <a:moveTo>
                    <a:pt x="5267" y="-1"/>
                  </a:moveTo>
                  <a:cubicBezTo>
                    <a:pt x="14868" y="2414"/>
                    <a:pt x="21600" y="11047"/>
                    <a:pt x="21600" y="20948"/>
                  </a:cubicBezTo>
                  <a:cubicBezTo>
                    <a:pt x="21600" y="30190"/>
                    <a:pt x="15720" y="38408"/>
                    <a:pt x="6972" y="41391"/>
                  </a:cubicBezTo>
                  <a:lnTo>
                    <a:pt x="0" y="20948"/>
                  </a:lnTo>
                  <a:close/>
                </a:path>
              </a:pathLst>
            </a:custGeom>
            <a:noFill/>
            <a:ln w="85725" cap="rnd">
              <a:solidFill>
                <a:srgbClr val="3366FF"/>
              </a:solidFill>
              <a:round/>
              <a:headEnd type="stealth" w="med" len="lg"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94" name="Rectangle à coins arrondis 93"/>
          <p:cNvSpPr/>
          <p:nvPr/>
        </p:nvSpPr>
        <p:spPr bwMode="auto">
          <a:xfrm>
            <a:off x="745958" y="25579137"/>
            <a:ext cx="13655842" cy="16797587"/>
          </a:xfrm>
          <a:prstGeom prst="roundRect">
            <a:avLst/>
          </a:prstGeom>
          <a:noFill/>
          <a:ln w="57150" algn="ctr">
            <a:solidFill>
              <a:srgbClr val="004CF4"/>
            </a:solidFill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chemeClr val="accent4">
                <a:lumMod val="60000"/>
                <a:lumOff val="40000"/>
              </a:schemeClr>
            </a:extrusionClr>
            <a:contourClr>
              <a:schemeClr val="accent4">
                <a:lumMod val="60000"/>
                <a:lumOff val="40000"/>
              </a:schemeClr>
            </a:contourClr>
          </a:sp3d>
        </p:spPr>
        <p:txBody>
          <a:bodyPr wrap="none" rtlCol="0" anchor="ctr">
            <a:flatTx/>
          </a:bodyPr>
          <a:lstStyle/>
          <a:p>
            <a:pPr algn="ctr" eaLnBrk="0" hangingPunct="0"/>
            <a:endParaRPr lang="fr-FR" sz="2000" dirty="0">
              <a:cs typeface="+mn-cs"/>
            </a:endParaRPr>
          </a:p>
        </p:txBody>
      </p:sp>
      <p:sp>
        <p:nvSpPr>
          <p:cNvPr id="95" name="Rectangle à coins arrondis 94"/>
          <p:cNvSpPr/>
          <p:nvPr/>
        </p:nvSpPr>
        <p:spPr bwMode="auto">
          <a:xfrm>
            <a:off x="15773400" y="18516599"/>
            <a:ext cx="13335000" cy="23807058"/>
          </a:xfrm>
          <a:prstGeom prst="roundRect">
            <a:avLst/>
          </a:prstGeom>
          <a:noFill/>
          <a:ln w="57150" algn="ctr">
            <a:solidFill>
              <a:srgbClr val="004CF4"/>
            </a:solidFill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chemeClr val="accent4">
                <a:lumMod val="60000"/>
                <a:lumOff val="40000"/>
              </a:schemeClr>
            </a:extrusionClr>
            <a:contourClr>
              <a:schemeClr val="accent4">
                <a:lumMod val="60000"/>
                <a:lumOff val="40000"/>
              </a:schemeClr>
            </a:contourClr>
          </a:sp3d>
        </p:spPr>
        <p:txBody>
          <a:bodyPr wrap="none" rtlCol="0" anchor="ctr">
            <a:flatTx/>
          </a:bodyPr>
          <a:lstStyle/>
          <a:p>
            <a:pPr algn="ctr" eaLnBrk="0" hangingPunct="0"/>
            <a:endParaRPr lang="fr-FR" sz="2000" dirty="0">
              <a:cs typeface="+mn-cs"/>
            </a:endParaRPr>
          </a:p>
        </p:txBody>
      </p:sp>
      <p:sp>
        <p:nvSpPr>
          <p:cNvPr id="97" name="Rectangle à coins arrondis 96"/>
          <p:cNvSpPr/>
          <p:nvPr/>
        </p:nvSpPr>
        <p:spPr bwMode="auto">
          <a:xfrm>
            <a:off x="1373104" y="17872911"/>
            <a:ext cx="13335000" cy="6888078"/>
          </a:xfrm>
          <a:prstGeom prst="roundRect">
            <a:avLst/>
          </a:prstGeom>
          <a:noFill/>
          <a:ln w="57150" algn="ctr">
            <a:solidFill>
              <a:srgbClr val="004CF4"/>
            </a:solidFill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chemeClr val="accent4">
                <a:lumMod val="60000"/>
                <a:lumOff val="40000"/>
              </a:schemeClr>
            </a:extrusionClr>
            <a:contourClr>
              <a:schemeClr val="accent4">
                <a:lumMod val="60000"/>
                <a:lumOff val="40000"/>
              </a:schemeClr>
            </a:contourClr>
          </a:sp3d>
        </p:spPr>
        <p:txBody>
          <a:bodyPr wrap="none" rtlCol="0" anchor="ctr">
            <a:flatTx/>
          </a:bodyPr>
          <a:lstStyle/>
          <a:p>
            <a:pPr algn="ctr" eaLnBrk="0" hangingPunct="0"/>
            <a:endParaRPr lang="fr-FR" sz="2000" dirty="0">
              <a:cs typeface="+mn-cs"/>
            </a:endParaRPr>
          </a:p>
        </p:txBody>
      </p:sp>
      <p:sp>
        <p:nvSpPr>
          <p:cNvPr id="98" name="Rectangle à coins arrondis 97"/>
          <p:cNvSpPr/>
          <p:nvPr/>
        </p:nvSpPr>
        <p:spPr bwMode="auto">
          <a:xfrm>
            <a:off x="1371600" y="9272336"/>
            <a:ext cx="13335000" cy="7860632"/>
          </a:xfrm>
          <a:prstGeom prst="roundRect">
            <a:avLst/>
          </a:prstGeom>
          <a:noFill/>
          <a:ln w="57150" algn="ctr">
            <a:solidFill>
              <a:srgbClr val="004CF4"/>
            </a:solidFill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chemeClr val="accent4">
                <a:lumMod val="60000"/>
                <a:lumOff val="40000"/>
              </a:schemeClr>
            </a:extrusionClr>
            <a:contourClr>
              <a:schemeClr val="accent4">
                <a:lumMod val="60000"/>
                <a:lumOff val="40000"/>
              </a:schemeClr>
            </a:contourClr>
          </a:sp3d>
        </p:spPr>
        <p:txBody>
          <a:bodyPr wrap="none" rtlCol="0" anchor="ctr">
            <a:flatTx/>
          </a:bodyPr>
          <a:lstStyle/>
          <a:p>
            <a:pPr algn="ctr" eaLnBrk="0" hangingPunct="0"/>
            <a:endParaRPr lang="fr-FR" sz="2000" dirty="0">
              <a:cs typeface="+mn-cs"/>
            </a:endParaRPr>
          </a:p>
        </p:txBody>
      </p:sp>
      <p:sp>
        <p:nvSpPr>
          <p:cNvPr id="99" name="Rectangle à coins arrondis 98"/>
          <p:cNvSpPr/>
          <p:nvPr/>
        </p:nvSpPr>
        <p:spPr bwMode="auto">
          <a:xfrm>
            <a:off x="15849600" y="9601200"/>
            <a:ext cx="13335000" cy="7239000"/>
          </a:xfrm>
          <a:prstGeom prst="roundRect">
            <a:avLst/>
          </a:prstGeom>
          <a:noFill/>
          <a:ln w="57150" algn="ctr">
            <a:solidFill>
              <a:srgbClr val="004CF4"/>
            </a:solidFill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chemeClr val="accent4">
                <a:lumMod val="60000"/>
                <a:lumOff val="40000"/>
              </a:schemeClr>
            </a:extrusionClr>
            <a:contourClr>
              <a:schemeClr val="accent4">
                <a:lumMod val="60000"/>
                <a:lumOff val="40000"/>
              </a:schemeClr>
            </a:contourClr>
          </a:sp3d>
        </p:spPr>
        <p:txBody>
          <a:bodyPr wrap="none" rtlCol="0" anchor="ctr">
            <a:flatTx/>
          </a:bodyPr>
          <a:lstStyle/>
          <a:p>
            <a:pPr algn="ctr" eaLnBrk="0" hangingPunct="0"/>
            <a:endParaRPr lang="fr-FR" sz="2000" dirty="0">
              <a:cs typeface="+mn-cs"/>
            </a:endParaRPr>
          </a:p>
        </p:txBody>
      </p:sp>
      <p:sp>
        <p:nvSpPr>
          <p:cNvPr id="105" name="ZoneTexte 82"/>
          <p:cNvSpPr txBox="1">
            <a:spLocks noChangeArrowheads="1"/>
          </p:cNvSpPr>
          <p:nvPr/>
        </p:nvSpPr>
        <p:spPr bwMode="auto">
          <a:xfrm>
            <a:off x="1814680" y="18532730"/>
            <a:ext cx="12584112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4800" b="0" dirty="0" smtClean="0"/>
              <a:t>                                                                </a:t>
            </a:r>
            <a:endParaRPr lang="fr-FR" sz="4800" dirty="0" smtClean="0">
              <a:solidFill>
                <a:srgbClr val="FF0000"/>
              </a:solidFill>
            </a:endParaRPr>
          </a:p>
          <a:p>
            <a:r>
              <a:rPr lang="fr-FR" sz="3600" b="0" dirty="0" smtClean="0">
                <a:latin typeface="Arial" pitchFamily="34" charset="0"/>
              </a:rPr>
              <a:t>                                                                        </a:t>
            </a:r>
          </a:p>
          <a:p>
            <a:r>
              <a:rPr lang="fr-FR" sz="3600" b="0" dirty="0" smtClean="0">
                <a:latin typeface="Arial" pitchFamily="34" charset="0"/>
              </a:rPr>
              <a:t>Notre </a:t>
            </a:r>
            <a:r>
              <a:rPr lang="fr-FR" sz="3600" b="0" dirty="0">
                <a:latin typeface="Arial" pitchFamily="34" charset="0"/>
              </a:rPr>
              <a:t>projet concerne l</a:t>
            </a:r>
            <a:r>
              <a:rPr lang="fr-FR" sz="3600" b="0" dirty="0" smtClean="0">
                <a:latin typeface="Arial" pitchFamily="34" charset="0"/>
              </a:rPr>
              <a:t>’ étude de la convection naturelle double diffusive induite par  effet  </a:t>
            </a:r>
            <a:r>
              <a:rPr lang="fr-FR" sz="3600" b="0" dirty="0" err="1" smtClean="0">
                <a:latin typeface="Arial" pitchFamily="34" charset="0"/>
              </a:rPr>
              <a:t>Soret</a:t>
            </a:r>
            <a:r>
              <a:rPr lang="fr-FR" sz="3600" b="0" dirty="0" smtClean="0">
                <a:latin typeface="Arial" pitchFamily="34" charset="0"/>
              </a:rPr>
              <a:t>  dans une couche fluide binaire, caractérisée  par  une cavité rectangulaire soumise  à des gradients thermiques et </a:t>
            </a:r>
            <a:r>
              <a:rPr lang="fr-FR" sz="3600" b="0" dirty="0" err="1" smtClean="0">
                <a:latin typeface="Arial" pitchFamily="34" charset="0"/>
              </a:rPr>
              <a:t>solutaux</a:t>
            </a:r>
            <a:r>
              <a:rPr lang="fr-FR" sz="3600" b="0" dirty="0" smtClean="0">
                <a:latin typeface="Arial" pitchFamily="34" charset="0"/>
              </a:rPr>
              <a:t>  sur  les parois  horizontales .</a:t>
            </a:r>
            <a:r>
              <a:rPr lang="fr-FR" sz="3600" dirty="0" smtClean="0">
                <a:latin typeface="Arial" pitchFamily="34" charset="0"/>
              </a:rPr>
              <a:t> Notre objectif </a:t>
            </a:r>
            <a:r>
              <a:rPr lang="fr-FR" sz="3600" b="0" dirty="0" smtClean="0">
                <a:latin typeface="Arial" pitchFamily="34" charset="0"/>
              </a:rPr>
              <a:t> est d’ étudier l’ influence  des paramètres de contrôle  sur  la structure de l’ écoulement  ,  le transfert de chaleur  et  de matière  au sein  de la cavité . </a:t>
            </a:r>
            <a:endParaRPr lang="fr-FR" sz="3600" dirty="0">
              <a:latin typeface="Arial" pitchFamily="34" charset="0"/>
            </a:endParaRPr>
          </a:p>
        </p:txBody>
      </p:sp>
      <p:sp>
        <p:nvSpPr>
          <p:cNvPr id="107" name="Sous-titre 4"/>
          <p:cNvSpPr txBox="1">
            <a:spLocks/>
          </p:cNvSpPr>
          <p:nvPr/>
        </p:nvSpPr>
        <p:spPr>
          <a:xfrm>
            <a:off x="1696452" y="10380244"/>
            <a:ext cx="12287249" cy="3514725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fr-FR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tabLst/>
              <a:defRPr/>
            </a:pPr>
            <a:endParaRPr kumimoji="0" lang="fr-FR" sz="1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Effet </a:t>
            </a:r>
            <a:r>
              <a:rPr kumimoji="0" lang="fr-FR" sz="1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Soret</a:t>
            </a:r>
            <a:r>
              <a:rPr kumimoji="0" lang="fr-FR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ou effet Ludwig-</a:t>
            </a:r>
            <a:r>
              <a:rPr kumimoji="0" lang="fr-FR" sz="1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Soret</a:t>
            </a:r>
            <a:r>
              <a:rPr kumimoji="0" lang="fr-FR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  ou Thermo-diffusion ou </a:t>
            </a:r>
            <a:r>
              <a:rPr kumimoji="0" lang="fr-FR" sz="1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Thermophorèse</a:t>
            </a:r>
            <a:r>
              <a:rPr kumimoji="0" lang="fr-FR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Un phénomène dans lequel un gradient de température dans un mélange binaire donne naissance à un gradient de concentration. Le phénomène de </a:t>
            </a:r>
            <a:r>
              <a:rPr kumimoji="0" lang="fr-FR" sz="1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thermodiffusion</a:t>
            </a:r>
            <a:r>
              <a:rPr kumimoji="0" lang="fr-FR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pure a été mis en évidence expérimentalement par Ludwig en 1856 pour les gaz. En 1879, </a:t>
            </a:r>
            <a:r>
              <a:rPr kumimoji="0" lang="fr-FR" sz="1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Soret</a:t>
            </a:r>
            <a:r>
              <a:rPr kumimoji="0" lang="fr-FR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 montré qu'un phénomène analogue se manifestait pour les liquides, portant aujourd'hui le nom d'effet </a:t>
            </a:r>
            <a:r>
              <a:rPr kumimoji="0" lang="fr-FR" sz="1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Soret</a:t>
            </a:r>
            <a:r>
              <a:rPr kumimoji="0" lang="fr-FR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7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</a:t>
            </a:r>
            <a:endParaRPr kumimoji="0" lang="fr-FR" sz="7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8" name="Ellipse 107"/>
          <p:cNvSpPr/>
          <p:nvPr/>
        </p:nvSpPr>
        <p:spPr>
          <a:xfrm>
            <a:off x="3839578" y="9462842"/>
            <a:ext cx="7200900" cy="1228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latin typeface="Arial" pitchFamily="34" charset="0"/>
                <a:cs typeface="Arial" pitchFamily="34" charset="0"/>
              </a:rPr>
              <a:t>Introduction:</a:t>
            </a:r>
            <a:endParaRPr lang="fr-F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79" name="Rectangle 155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2367393" y="13403342"/>
            <a:ext cx="11515725" cy="3539198"/>
            <a:chOff x="2138" y="3911"/>
            <a:chExt cx="8894" cy="3452"/>
          </a:xfrm>
        </p:grpSpPr>
        <p:sp>
          <p:nvSpPr>
            <p:cNvPr id="1178" name="Rectangle 154"/>
            <p:cNvSpPr>
              <a:spLocks noChangeArrowheads="1"/>
            </p:cNvSpPr>
            <p:nvPr/>
          </p:nvSpPr>
          <p:spPr bwMode="auto">
            <a:xfrm>
              <a:off x="2138" y="4994"/>
              <a:ext cx="2429" cy="1202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7" name="Oval 153"/>
            <p:cNvSpPr>
              <a:spLocks noChangeArrowheads="1"/>
            </p:cNvSpPr>
            <p:nvPr/>
          </p:nvSpPr>
          <p:spPr bwMode="auto">
            <a:xfrm>
              <a:off x="3514" y="5868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6" name="Oval 152"/>
            <p:cNvSpPr>
              <a:spLocks noChangeArrowheads="1"/>
            </p:cNvSpPr>
            <p:nvPr/>
          </p:nvSpPr>
          <p:spPr bwMode="auto">
            <a:xfrm>
              <a:off x="3629" y="5285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5" name="Oval 151"/>
            <p:cNvSpPr>
              <a:spLocks noChangeArrowheads="1"/>
            </p:cNvSpPr>
            <p:nvPr/>
          </p:nvSpPr>
          <p:spPr bwMode="auto">
            <a:xfrm>
              <a:off x="3772" y="5576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4" name="Oval 150"/>
            <p:cNvSpPr>
              <a:spLocks noChangeArrowheads="1"/>
            </p:cNvSpPr>
            <p:nvPr/>
          </p:nvSpPr>
          <p:spPr bwMode="auto">
            <a:xfrm>
              <a:off x="3915" y="581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3" name="Oval 149"/>
            <p:cNvSpPr>
              <a:spLocks noChangeArrowheads="1"/>
            </p:cNvSpPr>
            <p:nvPr/>
          </p:nvSpPr>
          <p:spPr bwMode="auto">
            <a:xfrm>
              <a:off x="3160" y="5816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2" name="Oval 148"/>
            <p:cNvSpPr>
              <a:spLocks noChangeArrowheads="1"/>
            </p:cNvSpPr>
            <p:nvPr/>
          </p:nvSpPr>
          <p:spPr bwMode="auto">
            <a:xfrm>
              <a:off x="4217" y="5748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1" name="Oval 147"/>
            <p:cNvSpPr>
              <a:spLocks noChangeArrowheads="1"/>
            </p:cNvSpPr>
            <p:nvPr/>
          </p:nvSpPr>
          <p:spPr bwMode="auto">
            <a:xfrm>
              <a:off x="2932" y="5249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70" name="Oval 146"/>
            <p:cNvSpPr>
              <a:spLocks noChangeArrowheads="1"/>
            </p:cNvSpPr>
            <p:nvPr/>
          </p:nvSpPr>
          <p:spPr bwMode="auto">
            <a:xfrm>
              <a:off x="2789" y="5806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9" name="Oval 145"/>
            <p:cNvSpPr>
              <a:spLocks noChangeArrowheads="1"/>
            </p:cNvSpPr>
            <p:nvPr/>
          </p:nvSpPr>
          <p:spPr bwMode="auto">
            <a:xfrm>
              <a:off x="2486" y="5610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8" name="Oval 144"/>
            <p:cNvSpPr>
              <a:spLocks noChangeArrowheads="1"/>
            </p:cNvSpPr>
            <p:nvPr/>
          </p:nvSpPr>
          <p:spPr bwMode="auto">
            <a:xfrm>
              <a:off x="2516" y="590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7" name="Oval 143"/>
            <p:cNvSpPr>
              <a:spLocks noChangeArrowheads="1"/>
            </p:cNvSpPr>
            <p:nvPr/>
          </p:nvSpPr>
          <p:spPr bwMode="auto">
            <a:xfrm>
              <a:off x="2587" y="5249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6" name="Oval 142"/>
            <p:cNvSpPr>
              <a:spLocks noChangeArrowheads="1"/>
            </p:cNvSpPr>
            <p:nvPr/>
          </p:nvSpPr>
          <p:spPr bwMode="auto">
            <a:xfrm>
              <a:off x="4233" y="609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5" name="Oval 141"/>
            <p:cNvSpPr>
              <a:spLocks noChangeArrowheads="1"/>
            </p:cNvSpPr>
            <p:nvPr/>
          </p:nvSpPr>
          <p:spPr bwMode="auto">
            <a:xfrm>
              <a:off x="2301" y="543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4" name="Oval 140"/>
            <p:cNvSpPr>
              <a:spLocks noChangeArrowheads="1"/>
            </p:cNvSpPr>
            <p:nvPr/>
          </p:nvSpPr>
          <p:spPr bwMode="auto">
            <a:xfrm>
              <a:off x="3176" y="5592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3" name="Oval 139"/>
            <p:cNvSpPr>
              <a:spLocks noChangeArrowheads="1"/>
            </p:cNvSpPr>
            <p:nvPr/>
          </p:nvSpPr>
          <p:spPr bwMode="auto">
            <a:xfrm>
              <a:off x="4382" y="5135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2" name="Oval 138"/>
            <p:cNvSpPr>
              <a:spLocks noChangeArrowheads="1"/>
            </p:cNvSpPr>
            <p:nvPr/>
          </p:nvSpPr>
          <p:spPr bwMode="auto">
            <a:xfrm>
              <a:off x="4435" y="549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1" name="Oval 137"/>
            <p:cNvSpPr>
              <a:spLocks noChangeArrowheads="1"/>
            </p:cNvSpPr>
            <p:nvPr/>
          </p:nvSpPr>
          <p:spPr bwMode="auto">
            <a:xfrm>
              <a:off x="3989" y="510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60" name="Oval 136"/>
            <p:cNvSpPr>
              <a:spLocks noChangeArrowheads="1"/>
            </p:cNvSpPr>
            <p:nvPr/>
          </p:nvSpPr>
          <p:spPr bwMode="auto">
            <a:xfrm>
              <a:off x="2503" y="506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9" name="Oval 135"/>
            <p:cNvSpPr>
              <a:spLocks noChangeArrowheads="1"/>
            </p:cNvSpPr>
            <p:nvPr/>
          </p:nvSpPr>
          <p:spPr bwMode="auto">
            <a:xfrm>
              <a:off x="3429" y="6056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8" name="Oval 134"/>
            <p:cNvSpPr>
              <a:spLocks noChangeArrowheads="1"/>
            </p:cNvSpPr>
            <p:nvPr/>
          </p:nvSpPr>
          <p:spPr bwMode="auto">
            <a:xfrm>
              <a:off x="3873" y="6056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7" name="Oval 133"/>
            <p:cNvSpPr>
              <a:spLocks noChangeArrowheads="1"/>
            </p:cNvSpPr>
            <p:nvPr/>
          </p:nvSpPr>
          <p:spPr bwMode="auto">
            <a:xfrm>
              <a:off x="3053" y="606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6" name="Oval 132"/>
            <p:cNvSpPr>
              <a:spLocks noChangeArrowheads="1"/>
            </p:cNvSpPr>
            <p:nvPr/>
          </p:nvSpPr>
          <p:spPr bwMode="auto">
            <a:xfrm>
              <a:off x="3307" y="5090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5" name="Oval 131"/>
            <p:cNvSpPr>
              <a:spLocks noChangeArrowheads="1"/>
            </p:cNvSpPr>
            <p:nvPr/>
          </p:nvSpPr>
          <p:spPr bwMode="auto">
            <a:xfrm>
              <a:off x="2968" y="506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4" name="Oval 130"/>
            <p:cNvSpPr>
              <a:spLocks noChangeArrowheads="1"/>
            </p:cNvSpPr>
            <p:nvPr/>
          </p:nvSpPr>
          <p:spPr bwMode="auto">
            <a:xfrm>
              <a:off x="2905" y="5549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3" name="Oval 129"/>
            <p:cNvSpPr>
              <a:spLocks noChangeArrowheads="1"/>
            </p:cNvSpPr>
            <p:nvPr/>
          </p:nvSpPr>
          <p:spPr bwMode="auto">
            <a:xfrm>
              <a:off x="2288" y="601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2" name="Oval 128"/>
            <p:cNvSpPr>
              <a:spLocks noChangeArrowheads="1"/>
            </p:cNvSpPr>
            <p:nvPr/>
          </p:nvSpPr>
          <p:spPr bwMode="auto">
            <a:xfrm>
              <a:off x="4074" y="549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1" name="Oval 127"/>
            <p:cNvSpPr>
              <a:spLocks noChangeArrowheads="1"/>
            </p:cNvSpPr>
            <p:nvPr/>
          </p:nvSpPr>
          <p:spPr bwMode="auto">
            <a:xfrm>
              <a:off x="3480" y="5597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50" name="Oval 126"/>
            <p:cNvSpPr>
              <a:spLocks noChangeArrowheads="1"/>
            </p:cNvSpPr>
            <p:nvPr/>
          </p:nvSpPr>
          <p:spPr bwMode="auto">
            <a:xfrm>
              <a:off x="3873" y="5305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9" name="Rectangle 125"/>
            <p:cNvSpPr>
              <a:spLocks noChangeArrowheads="1"/>
            </p:cNvSpPr>
            <p:nvPr/>
          </p:nvSpPr>
          <p:spPr bwMode="auto">
            <a:xfrm>
              <a:off x="5174" y="5024"/>
              <a:ext cx="2429" cy="1202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FF0066">
                    <a:alpha val="50000"/>
                  </a:srgbClr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8" name="Oval 124"/>
            <p:cNvSpPr>
              <a:spLocks noChangeArrowheads="1"/>
            </p:cNvSpPr>
            <p:nvPr/>
          </p:nvSpPr>
          <p:spPr bwMode="auto">
            <a:xfrm>
              <a:off x="6506" y="586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7" name="Oval 123"/>
            <p:cNvSpPr>
              <a:spLocks noChangeArrowheads="1"/>
            </p:cNvSpPr>
            <p:nvPr/>
          </p:nvSpPr>
          <p:spPr bwMode="auto">
            <a:xfrm>
              <a:off x="6621" y="5278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6" name="Oval 122"/>
            <p:cNvSpPr>
              <a:spLocks noChangeArrowheads="1"/>
            </p:cNvSpPr>
            <p:nvPr/>
          </p:nvSpPr>
          <p:spPr bwMode="auto">
            <a:xfrm>
              <a:off x="6764" y="5569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5" name="Oval 121"/>
            <p:cNvSpPr>
              <a:spLocks noChangeArrowheads="1"/>
            </p:cNvSpPr>
            <p:nvPr/>
          </p:nvSpPr>
          <p:spPr bwMode="auto">
            <a:xfrm>
              <a:off x="6907" y="5788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4" name="Oval 120"/>
            <p:cNvSpPr>
              <a:spLocks noChangeArrowheads="1"/>
            </p:cNvSpPr>
            <p:nvPr/>
          </p:nvSpPr>
          <p:spPr bwMode="auto">
            <a:xfrm>
              <a:off x="6152" y="5809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3" name="Oval 119"/>
            <p:cNvSpPr>
              <a:spLocks noChangeArrowheads="1"/>
            </p:cNvSpPr>
            <p:nvPr/>
          </p:nvSpPr>
          <p:spPr bwMode="auto">
            <a:xfrm>
              <a:off x="7209" y="574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2" name="Oval 118"/>
            <p:cNvSpPr>
              <a:spLocks noChangeArrowheads="1"/>
            </p:cNvSpPr>
            <p:nvPr/>
          </p:nvSpPr>
          <p:spPr bwMode="auto">
            <a:xfrm>
              <a:off x="5924" y="5242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1" name="Oval 117"/>
            <p:cNvSpPr>
              <a:spLocks noChangeArrowheads="1"/>
            </p:cNvSpPr>
            <p:nvPr/>
          </p:nvSpPr>
          <p:spPr bwMode="auto">
            <a:xfrm>
              <a:off x="5781" y="5799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40" name="Oval 116"/>
            <p:cNvSpPr>
              <a:spLocks noChangeArrowheads="1"/>
            </p:cNvSpPr>
            <p:nvPr/>
          </p:nvSpPr>
          <p:spPr bwMode="auto">
            <a:xfrm>
              <a:off x="5478" y="560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9" name="Oval 115"/>
            <p:cNvSpPr>
              <a:spLocks noChangeArrowheads="1"/>
            </p:cNvSpPr>
            <p:nvPr/>
          </p:nvSpPr>
          <p:spPr bwMode="auto">
            <a:xfrm>
              <a:off x="5508" y="589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8" name="Oval 114"/>
            <p:cNvSpPr>
              <a:spLocks noChangeArrowheads="1"/>
            </p:cNvSpPr>
            <p:nvPr/>
          </p:nvSpPr>
          <p:spPr bwMode="auto">
            <a:xfrm>
              <a:off x="5579" y="5242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7" name="Oval 113"/>
            <p:cNvSpPr>
              <a:spLocks noChangeArrowheads="1"/>
            </p:cNvSpPr>
            <p:nvPr/>
          </p:nvSpPr>
          <p:spPr bwMode="auto">
            <a:xfrm>
              <a:off x="7225" y="608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6" name="Oval 112"/>
            <p:cNvSpPr>
              <a:spLocks noChangeArrowheads="1"/>
            </p:cNvSpPr>
            <p:nvPr/>
          </p:nvSpPr>
          <p:spPr bwMode="auto">
            <a:xfrm>
              <a:off x="5293" y="5426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5" name="Oval 111"/>
            <p:cNvSpPr>
              <a:spLocks noChangeArrowheads="1"/>
            </p:cNvSpPr>
            <p:nvPr/>
          </p:nvSpPr>
          <p:spPr bwMode="auto">
            <a:xfrm>
              <a:off x="6168" y="5585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4" name="Oval 110"/>
            <p:cNvSpPr>
              <a:spLocks noChangeArrowheads="1"/>
            </p:cNvSpPr>
            <p:nvPr/>
          </p:nvSpPr>
          <p:spPr bwMode="auto">
            <a:xfrm>
              <a:off x="7390" y="5128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3" name="Oval 109"/>
            <p:cNvSpPr>
              <a:spLocks noChangeArrowheads="1"/>
            </p:cNvSpPr>
            <p:nvPr/>
          </p:nvSpPr>
          <p:spPr bwMode="auto">
            <a:xfrm>
              <a:off x="7427" y="548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2" name="Oval 108"/>
            <p:cNvSpPr>
              <a:spLocks noChangeArrowheads="1"/>
            </p:cNvSpPr>
            <p:nvPr/>
          </p:nvSpPr>
          <p:spPr bwMode="auto">
            <a:xfrm>
              <a:off x="6981" y="5096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1" name="Oval 107"/>
            <p:cNvSpPr>
              <a:spLocks noChangeArrowheads="1"/>
            </p:cNvSpPr>
            <p:nvPr/>
          </p:nvSpPr>
          <p:spPr bwMode="auto">
            <a:xfrm>
              <a:off x="5495" y="505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30" name="Oval 106"/>
            <p:cNvSpPr>
              <a:spLocks noChangeArrowheads="1"/>
            </p:cNvSpPr>
            <p:nvPr/>
          </p:nvSpPr>
          <p:spPr bwMode="auto">
            <a:xfrm>
              <a:off x="6421" y="6049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9" name="Oval 105"/>
            <p:cNvSpPr>
              <a:spLocks noChangeArrowheads="1"/>
            </p:cNvSpPr>
            <p:nvPr/>
          </p:nvSpPr>
          <p:spPr bwMode="auto">
            <a:xfrm>
              <a:off x="6865" y="6049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8" name="Oval 104"/>
            <p:cNvSpPr>
              <a:spLocks noChangeArrowheads="1"/>
            </p:cNvSpPr>
            <p:nvPr/>
          </p:nvSpPr>
          <p:spPr bwMode="auto">
            <a:xfrm>
              <a:off x="6045" y="6057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7" name="Oval 103"/>
            <p:cNvSpPr>
              <a:spLocks noChangeArrowheads="1"/>
            </p:cNvSpPr>
            <p:nvPr/>
          </p:nvSpPr>
          <p:spPr bwMode="auto">
            <a:xfrm>
              <a:off x="6299" y="508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" name="Oval 102"/>
            <p:cNvSpPr>
              <a:spLocks noChangeArrowheads="1"/>
            </p:cNvSpPr>
            <p:nvPr/>
          </p:nvSpPr>
          <p:spPr bwMode="auto">
            <a:xfrm>
              <a:off x="5960" y="505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5" name="Oval 101"/>
            <p:cNvSpPr>
              <a:spLocks noChangeArrowheads="1"/>
            </p:cNvSpPr>
            <p:nvPr/>
          </p:nvSpPr>
          <p:spPr bwMode="auto">
            <a:xfrm>
              <a:off x="5897" y="5542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4" name="Oval 100"/>
            <p:cNvSpPr>
              <a:spLocks noChangeArrowheads="1"/>
            </p:cNvSpPr>
            <p:nvPr/>
          </p:nvSpPr>
          <p:spPr bwMode="auto">
            <a:xfrm>
              <a:off x="5248" y="604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3" name="Oval 99"/>
            <p:cNvSpPr>
              <a:spLocks noChangeArrowheads="1"/>
            </p:cNvSpPr>
            <p:nvPr/>
          </p:nvSpPr>
          <p:spPr bwMode="auto">
            <a:xfrm>
              <a:off x="7066" y="548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2" name="Oval 98"/>
            <p:cNvSpPr>
              <a:spLocks noChangeArrowheads="1"/>
            </p:cNvSpPr>
            <p:nvPr/>
          </p:nvSpPr>
          <p:spPr bwMode="auto">
            <a:xfrm>
              <a:off x="6472" y="5590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1" name="Oval 97"/>
            <p:cNvSpPr>
              <a:spLocks noChangeArrowheads="1"/>
            </p:cNvSpPr>
            <p:nvPr/>
          </p:nvSpPr>
          <p:spPr bwMode="auto">
            <a:xfrm>
              <a:off x="6865" y="5298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0" name="AutoShape 96"/>
            <p:cNvSpPr>
              <a:spLocks noChangeShapeType="1"/>
            </p:cNvSpPr>
            <p:nvPr/>
          </p:nvSpPr>
          <p:spPr bwMode="auto">
            <a:xfrm>
              <a:off x="5568" y="5096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9" name="AutoShape 95"/>
            <p:cNvSpPr>
              <a:spLocks noChangeShapeType="1"/>
            </p:cNvSpPr>
            <p:nvPr/>
          </p:nvSpPr>
          <p:spPr bwMode="auto">
            <a:xfrm>
              <a:off x="5631" y="5291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8" name="AutoShape 94"/>
            <p:cNvSpPr>
              <a:spLocks noChangeShapeType="1"/>
            </p:cNvSpPr>
            <p:nvPr/>
          </p:nvSpPr>
          <p:spPr bwMode="auto">
            <a:xfrm>
              <a:off x="5347" y="5478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7" name="AutoShape 93"/>
            <p:cNvSpPr>
              <a:spLocks noChangeShapeType="1"/>
            </p:cNvSpPr>
            <p:nvPr/>
          </p:nvSpPr>
          <p:spPr bwMode="auto">
            <a:xfrm>
              <a:off x="5990" y="5285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6" name="AutoShape 92"/>
            <p:cNvSpPr>
              <a:spLocks noChangeShapeType="1"/>
            </p:cNvSpPr>
            <p:nvPr/>
          </p:nvSpPr>
          <p:spPr bwMode="auto">
            <a:xfrm>
              <a:off x="5538" y="5646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5" name="AutoShape 91"/>
            <p:cNvSpPr>
              <a:spLocks noChangeShapeType="1"/>
            </p:cNvSpPr>
            <p:nvPr/>
          </p:nvSpPr>
          <p:spPr bwMode="auto">
            <a:xfrm>
              <a:off x="5309" y="6087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4" name="AutoShape 90"/>
            <p:cNvSpPr>
              <a:spLocks noChangeShapeType="1"/>
            </p:cNvSpPr>
            <p:nvPr/>
          </p:nvSpPr>
          <p:spPr bwMode="auto">
            <a:xfrm>
              <a:off x="5572" y="5936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3" name="AutoShape 89"/>
            <p:cNvSpPr>
              <a:spLocks noChangeShapeType="1"/>
            </p:cNvSpPr>
            <p:nvPr/>
          </p:nvSpPr>
          <p:spPr bwMode="auto">
            <a:xfrm>
              <a:off x="6019" y="5096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2" name="AutoShape 88"/>
            <p:cNvSpPr>
              <a:spLocks noChangeShapeType="1"/>
            </p:cNvSpPr>
            <p:nvPr/>
          </p:nvSpPr>
          <p:spPr bwMode="auto">
            <a:xfrm>
              <a:off x="5952" y="5584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1" name="AutoShape 87"/>
            <p:cNvSpPr>
              <a:spLocks noChangeShapeType="1"/>
            </p:cNvSpPr>
            <p:nvPr/>
          </p:nvSpPr>
          <p:spPr bwMode="auto">
            <a:xfrm>
              <a:off x="5840" y="5845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10" name="AutoShape 86"/>
            <p:cNvSpPr>
              <a:spLocks noChangeShapeType="1"/>
            </p:cNvSpPr>
            <p:nvPr/>
          </p:nvSpPr>
          <p:spPr bwMode="auto">
            <a:xfrm>
              <a:off x="6355" y="5127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9" name="AutoShape 85"/>
            <p:cNvSpPr>
              <a:spLocks noChangeShapeType="1"/>
            </p:cNvSpPr>
            <p:nvPr/>
          </p:nvSpPr>
          <p:spPr bwMode="auto">
            <a:xfrm>
              <a:off x="6220" y="5627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8" name="AutoShape 84"/>
            <p:cNvSpPr>
              <a:spLocks noChangeShapeType="1"/>
            </p:cNvSpPr>
            <p:nvPr/>
          </p:nvSpPr>
          <p:spPr bwMode="auto">
            <a:xfrm>
              <a:off x="6220" y="5857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7" name="AutoShape 83"/>
            <p:cNvSpPr>
              <a:spLocks noChangeShapeType="1"/>
            </p:cNvSpPr>
            <p:nvPr/>
          </p:nvSpPr>
          <p:spPr bwMode="auto">
            <a:xfrm>
              <a:off x="6106" y="6091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6" name="AutoShape 82"/>
            <p:cNvSpPr>
              <a:spLocks noChangeShapeType="1"/>
            </p:cNvSpPr>
            <p:nvPr/>
          </p:nvSpPr>
          <p:spPr bwMode="auto">
            <a:xfrm>
              <a:off x="6679" y="5327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5" name="AutoShape 81"/>
            <p:cNvSpPr>
              <a:spLocks noChangeShapeType="1"/>
            </p:cNvSpPr>
            <p:nvPr/>
          </p:nvSpPr>
          <p:spPr bwMode="auto">
            <a:xfrm>
              <a:off x="6563" y="5904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4" name="AutoShape 80"/>
            <p:cNvSpPr>
              <a:spLocks noChangeShapeType="1"/>
            </p:cNvSpPr>
            <p:nvPr/>
          </p:nvSpPr>
          <p:spPr bwMode="auto">
            <a:xfrm>
              <a:off x="6531" y="5633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3" name="AutoShape 79"/>
            <p:cNvSpPr>
              <a:spLocks noChangeShapeType="1"/>
            </p:cNvSpPr>
            <p:nvPr/>
          </p:nvSpPr>
          <p:spPr bwMode="auto">
            <a:xfrm>
              <a:off x="6486" y="6094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2" name="AutoShape 78"/>
            <p:cNvSpPr>
              <a:spLocks noChangeShapeType="1"/>
            </p:cNvSpPr>
            <p:nvPr/>
          </p:nvSpPr>
          <p:spPr bwMode="auto">
            <a:xfrm>
              <a:off x="6917" y="5339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1" name="AutoShape 77"/>
            <p:cNvSpPr>
              <a:spLocks noChangeShapeType="1"/>
            </p:cNvSpPr>
            <p:nvPr/>
          </p:nvSpPr>
          <p:spPr bwMode="auto">
            <a:xfrm>
              <a:off x="7038" y="5139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00" name="AutoShape 76"/>
            <p:cNvSpPr>
              <a:spLocks noChangeShapeType="1"/>
            </p:cNvSpPr>
            <p:nvPr/>
          </p:nvSpPr>
          <p:spPr bwMode="auto">
            <a:xfrm>
              <a:off x="6821" y="5615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9" name="AutoShape 75"/>
            <p:cNvSpPr>
              <a:spLocks noChangeShapeType="1"/>
            </p:cNvSpPr>
            <p:nvPr/>
          </p:nvSpPr>
          <p:spPr bwMode="auto">
            <a:xfrm>
              <a:off x="6968" y="5831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8" name="AutoShape 74"/>
            <p:cNvSpPr>
              <a:spLocks noChangeShapeType="1"/>
            </p:cNvSpPr>
            <p:nvPr/>
          </p:nvSpPr>
          <p:spPr bwMode="auto">
            <a:xfrm>
              <a:off x="6925" y="6097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7" name="AutoShape 73"/>
            <p:cNvSpPr>
              <a:spLocks noChangeShapeType="1"/>
            </p:cNvSpPr>
            <p:nvPr/>
          </p:nvSpPr>
          <p:spPr bwMode="auto">
            <a:xfrm>
              <a:off x="7260" y="5788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6" name="AutoShape 72"/>
            <p:cNvSpPr>
              <a:spLocks noChangeShapeType="1"/>
            </p:cNvSpPr>
            <p:nvPr/>
          </p:nvSpPr>
          <p:spPr bwMode="auto">
            <a:xfrm>
              <a:off x="7113" y="5531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5" name="AutoShape 71"/>
            <p:cNvSpPr>
              <a:spLocks noChangeShapeType="1"/>
            </p:cNvSpPr>
            <p:nvPr/>
          </p:nvSpPr>
          <p:spPr bwMode="auto">
            <a:xfrm>
              <a:off x="7449" y="5166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4" name="AutoShape 70"/>
            <p:cNvSpPr>
              <a:spLocks noChangeShapeType="1"/>
            </p:cNvSpPr>
            <p:nvPr/>
          </p:nvSpPr>
          <p:spPr bwMode="auto">
            <a:xfrm>
              <a:off x="7486" y="5530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3" name="AutoShape 69"/>
            <p:cNvSpPr>
              <a:spLocks noChangeShapeType="1"/>
            </p:cNvSpPr>
            <p:nvPr/>
          </p:nvSpPr>
          <p:spPr bwMode="auto">
            <a:xfrm>
              <a:off x="7279" y="6131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2" name="AutoShape 68"/>
            <p:cNvSpPr>
              <a:spLocks noChangeArrowheads="1"/>
            </p:cNvSpPr>
            <p:nvPr/>
          </p:nvSpPr>
          <p:spPr bwMode="auto">
            <a:xfrm>
              <a:off x="4741" y="5561"/>
              <a:ext cx="295" cy="175"/>
            </a:xfrm>
            <a:prstGeom prst="rightArrow">
              <a:avLst>
                <a:gd name="adj1" fmla="val 50000"/>
                <a:gd name="adj2" fmla="val 42143"/>
              </a:avLst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1" name="AutoShape 67"/>
            <p:cNvSpPr>
              <a:spLocks noChangeArrowheads="1"/>
            </p:cNvSpPr>
            <p:nvPr/>
          </p:nvSpPr>
          <p:spPr bwMode="auto">
            <a:xfrm>
              <a:off x="7744" y="5534"/>
              <a:ext cx="295" cy="175"/>
            </a:xfrm>
            <a:prstGeom prst="rightArrow">
              <a:avLst>
                <a:gd name="adj1" fmla="val 50000"/>
                <a:gd name="adj2" fmla="val 42143"/>
              </a:avLst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90" name="Zone de texte 2"/>
            <p:cNvSpPr txBox="1">
              <a:spLocks noChangeArrowheads="1"/>
            </p:cNvSpPr>
            <p:nvPr/>
          </p:nvSpPr>
          <p:spPr bwMode="auto">
            <a:xfrm>
              <a:off x="2255" y="6092"/>
              <a:ext cx="1921" cy="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</a:rPr>
                <a:t>Mélange immobile et homogène d’eau salée</a:t>
              </a:r>
              <a:endParaRPr kumimoji="0" lang="fr-C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9" name="Zone de texte 2"/>
            <p:cNvSpPr txBox="1">
              <a:spLocks noChangeArrowheads="1"/>
            </p:cNvSpPr>
            <p:nvPr/>
          </p:nvSpPr>
          <p:spPr bwMode="auto">
            <a:xfrm>
              <a:off x="5502" y="6441"/>
              <a:ext cx="1646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</a:rPr>
                <a:t>Application d’un gradient thermique</a:t>
              </a:r>
              <a:endParaRPr kumimoji="0" lang="fr-C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8" name="Zone de texte 2"/>
            <p:cNvSpPr txBox="1">
              <a:spLocks noChangeArrowheads="1"/>
            </p:cNvSpPr>
            <p:nvPr/>
          </p:nvSpPr>
          <p:spPr bwMode="auto">
            <a:xfrm>
              <a:off x="8292" y="6192"/>
              <a:ext cx="2267" cy="1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</a:rPr>
                <a:t>Création d’un gradient de concentration par effet </a:t>
              </a:r>
              <a:r>
                <a:rPr kumimoji="0" lang="fr-CA" sz="18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</a:rPr>
                <a:t>Soret</a:t>
              </a:r>
              <a:r>
                <a:rPr kumimoji="0" lang="fr-CA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</a:rPr>
                <a:t> dû au gradient thermique </a:t>
              </a:r>
              <a:endParaRPr kumimoji="0" lang="fr-C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7" name="Oval 63"/>
            <p:cNvSpPr>
              <a:spLocks noChangeArrowheads="1"/>
            </p:cNvSpPr>
            <p:nvPr/>
          </p:nvSpPr>
          <p:spPr bwMode="auto">
            <a:xfrm>
              <a:off x="2587" y="4779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6" name="Zone de texte 2"/>
            <p:cNvSpPr txBox="1">
              <a:spLocks noChangeArrowheads="1"/>
            </p:cNvSpPr>
            <p:nvPr/>
          </p:nvSpPr>
          <p:spPr bwMode="auto">
            <a:xfrm>
              <a:off x="2326" y="4173"/>
              <a:ext cx="1646" cy="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2400" b="1" i="0" u="none" strike="noStrike" cap="none" normalizeH="0" baseline="0" dirty="0" smtClean="0">
                  <a:ln>
                    <a:noFill/>
                  </a:ln>
                  <a:solidFill>
                    <a:srgbClr val="92D050"/>
                  </a:solidFill>
                  <a:effectLst/>
                  <a:latin typeface="Arial" pitchFamily="34" charset="0"/>
                  <a:ea typeface="Calibri" pitchFamily="34" charset="0"/>
                </a:rPr>
                <a:t>Particule </a:t>
              </a:r>
              <a:r>
                <a:rPr kumimoji="0" lang="fr-FR" sz="2400" b="1" i="0" u="none" strike="noStrike" cap="none" normalizeH="0" baseline="0" dirty="0" err="1" smtClean="0">
                  <a:ln>
                    <a:noFill/>
                  </a:ln>
                  <a:solidFill>
                    <a:srgbClr val="92D050"/>
                  </a:solidFill>
                  <a:effectLst/>
                  <a:latin typeface="Arial" pitchFamily="34" charset="0"/>
                  <a:ea typeface="Calibri" pitchFamily="34" charset="0"/>
                </a:rPr>
                <a:t>NaCl</a:t>
              </a:r>
              <a:endPara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8174" y="5002"/>
              <a:ext cx="2429" cy="1202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FF0066">
                    <a:alpha val="50000"/>
                  </a:srgbClr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4" name="Oval 60"/>
            <p:cNvSpPr>
              <a:spLocks noChangeArrowheads="1"/>
            </p:cNvSpPr>
            <p:nvPr/>
          </p:nvSpPr>
          <p:spPr bwMode="auto">
            <a:xfrm>
              <a:off x="10487" y="582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3" name="Oval 59"/>
            <p:cNvSpPr>
              <a:spLocks noChangeArrowheads="1"/>
            </p:cNvSpPr>
            <p:nvPr/>
          </p:nvSpPr>
          <p:spPr bwMode="auto">
            <a:xfrm>
              <a:off x="10386" y="528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2" name="Oval 58"/>
            <p:cNvSpPr>
              <a:spLocks noChangeArrowheads="1"/>
            </p:cNvSpPr>
            <p:nvPr/>
          </p:nvSpPr>
          <p:spPr bwMode="auto">
            <a:xfrm>
              <a:off x="10489" y="5045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1" name="Oval 57"/>
            <p:cNvSpPr>
              <a:spLocks noChangeArrowheads="1"/>
            </p:cNvSpPr>
            <p:nvPr/>
          </p:nvSpPr>
          <p:spPr bwMode="auto">
            <a:xfrm>
              <a:off x="10487" y="5955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80" name="Oval 56"/>
            <p:cNvSpPr>
              <a:spLocks noChangeArrowheads="1"/>
            </p:cNvSpPr>
            <p:nvPr/>
          </p:nvSpPr>
          <p:spPr bwMode="auto">
            <a:xfrm>
              <a:off x="10383" y="544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9" name="Oval 55"/>
            <p:cNvSpPr>
              <a:spLocks noChangeArrowheads="1"/>
            </p:cNvSpPr>
            <p:nvPr/>
          </p:nvSpPr>
          <p:spPr bwMode="auto">
            <a:xfrm>
              <a:off x="10333" y="5610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8" name="Oval 54"/>
            <p:cNvSpPr>
              <a:spLocks noChangeArrowheads="1"/>
            </p:cNvSpPr>
            <p:nvPr/>
          </p:nvSpPr>
          <p:spPr bwMode="auto">
            <a:xfrm>
              <a:off x="10301" y="503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7" name="Oval 53"/>
            <p:cNvSpPr>
              <a:spLocks noChangeArrowheads="1"/>
            </p:cNvSpPr>
            <p:nvPr/>
          </p:nvSpPr>
          <p:spPr bwMode="auto">
            <a:xfrm>
              <a:off x="10351" y="5842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6" name="Oval 52"/>
            <p:cNvSpPr>
              <a:spLocks noChangeArrowheads="1"/>
            </p:cNvSpPr>
            <p:nvPr/>
          </p:nvSpPr>
          <p:spPr bwMode="auto">
            <a:xfrm>
              <a:off x="10476" y="568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5" name="Oval 51"/>
            <p:cNvSpPr>
              <a:spLocks noChangeArrowheads="1"/>
            </p:cNvSpPr>
            <p:nvPr/>
          </p:nvSpPr>
          <p:spPr bwMode="auto">
            <a:xfrm>
              <a:off x="10033" y="5590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4" name="Oval 50"/>
            <p:cNvSpPr>
              <a:spLocks noChangeArrowheads="1"/>
            </p:cNvSpPr>
            <p:nvPr/>
          </p:nvSpPr>
          <p:spPr bwMode="auto">
            <a:xfrm>
              <a:off x="9911" y="583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3" name="Oval 49"/>
            <p:cNvSpPr>
              <a:spLocks noChangeArrowheads="1"/>
            </p:cNvSpPr>
            <p:nvPr/>
          </p:nvSpPr>
          <p:spPr bwMode="auto">
            <a:xfrm>
              <a:off x="10245" y="606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2" name="Oval 48"/>
            <p:cNvSpPr>
              <a:spLocks noChangeArrowheads="1"/>
            </p:cNvSpPr>
            <p:nvPr/>
          </p:nvSpPr>
          <p:spPr bwMode="auto">
            <a:xfrm>
              <a:off x="10481" y="5358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1" name="Oval 47"/>
            <p:cNvSpPr>
              <a:spLocks noChangeArrowheads="1"/>
            </p:cNvSpPr>
            <p:nvPr/>
          </p:nvSpPr>
          <p:spPr bwMode="auto">
            <a:xfrm>
              <a:off x="10075" y="610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70" name="Oval 46"/>
            <p:cNvSpPr>
              <a:spLocks noChangeArrowheads="1"/>
            </p:cNvSpPr>
            <p:nvPr/>
          </p:nvSpPr>
          <p:spPr bwMode="auto">
            <a:xfrm>
              <a:off x="10492" y="5205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9" name="Oval 45"/>
            <p:cNvSpPr>
              <a:spLocks noChangeArrowheads="1"/>
            </p:cNvSpPr>
            <p:nvPr/>
          </p:nvSpPr>
          <p:spPr bwMode="auto">
            <a:xfrm>
              <a:off x="10484" y="552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8" name="Oval 44"/>
            <p:cNvSpPr>
              <a:spLocks noChangeArrowheads="1"/>
            </p:cNvSpPr>
            <p:nvPr/>
          </p:nvSpPr>
          <p:spPr bwMode="auto">
            <a:xfrm>
              <a:off x="9996" y="506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7" name="Oval 43"/>
            <p:cNvSpPr>
              <a:spLocks noChangeArrowheads="1"/>
            </p:cNvSpPr>
            <p:nvPr/>
          </p:nvSpPr>
          <p:spPr bwMode="auto">
            <a:xfrm>
              <a:off x="10351" y="5982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6" name="Oval 42"/>
            <p:cNvSpPr>
              <a:spLocks noChangeArrowheads="1"/>
            </p:cNvSpPr>
            <p:nvPr/>
          </p:nvSpPr>
          <p:spPr bwMode="auto">
            <a:xfrm>
              <a:off x="9725" y="5075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5" name="Oval 41"/>
            <p:cNvSpPr>
              <a:spLocks noChangeArrowheads="1"/>
            </p:cNvSpPr>
            <p:nvPr/>
          </p:nvSpPr>
          <p:spPr bwMode="auto">
            <a:xfrm>
              <a:off x="9762" y="6052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4" name="Oval 40"/>
            <p:cNvSpPr>
              <a:spLocks noChangeArrowheads="1"/>
            </p:cNvSpPr>
            <p:nvPr/>
          </p:nvSpPr>
          <p:spPr bwMode="auto">
            <a:xfrm>
              <a:off x="10192" y="5739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10503" y="6088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10349" y="5146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9948" y="5341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10192" y="590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10224" y="539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9725" y="5542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10160" y="521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3222" y="5348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6283" y="534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4" name="AutoShape 30"/>
            <p:cNvSpPr>
              <a:spLocks noChangeShapeType="1"/>
            </p:cNvSpPr>
            <p:nvPr/>
          </p:nvSpPr>
          <p:spPr bwMode="auto">
            <a:xfrm>
              <a:off x="6341" y="5392"/>
              <a:ext cx="114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stealth" w="sm" len="sm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9446" y="5313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2681" y="6074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4217" y="5298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4446" y="5906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grpSp>
          <p:nvGrpSpPr>
            <p:cNvPr id="1047" name="Group 23"/>
            <p:cNvGrpSpPr>
              <a:grpSpLocks/>
            </p:cNvGrpSpPr>
            <p:nvPr/>
          </p:nvGrpSpPr>
          <p:grpSpPr bwMode="auto">
            <a:xfrm>
              <a:off x="5631" y="6074"/>
              <a:ext cx="166" cy="85"/>
              <a:chOff x="5631" y="7117"/>
              <a:chExt cx="166" cy="85"/>
            </a:xfrm>
          </p:grpSpPr>
          <p:sp>
            <p:nvSpPr>
              <p:cNvPr id="1049" name="Oval 25"/>
              <p:cNvSpPr>
                <a:spLocks noChangeArrowheads="1"/>
              </p:cNvSpPr>
              <p:nvPr/>
            </p:nvSpPr>
            <p:spPr bwMode="auto">
              <a:xfrm>
                <a:off x="5631" y="7117"/>
                <a:ext cx="85" cy="85"/>
              </a:xfrm>
              <a:prstGeom prst="ellipse">
                <a:avLst/>
              </a:prstGeom>
              <a:solidFill>
                <a:srgbClr val="92D050"/>
              </a:solidFill>
              <a:ln w="9525">
                <a:solidFill>
                  <a:srgbClr val="92D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48" name="AutoShape 24"/>
              <p:cNvSpPr>
                <a:spLocks noChangeShapeType="1"/>
              </p:cNvSpPr>
              <p:nvPr/>
            </p:nvSpPr>
            <p:spPr bwMode="auto">
              <a:xfrm>
                <a:off x="5683" y="7159"/>
                <a:ext cx="114" cy="0"/>
              </a:xfrm>
              <a:prstGeom prst="straightConnector1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 type="stealth" w="sm" len="sm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grpSp>
          <p:nvGrpSpPr>
            <p:cNvPr id="1044" name="Group 20"/>
            <p:cNvGrpSpPr>
              <a:grpSpLocks/>
            </p:cNvGrpSpPr>
            <p:nvPr/>
          </p:nvGrpSpPr>
          <p:grpSpPr bwMode="auto">
            <a:xfrm>
              <a:off x="7421" y="5929"/>
              <a:ext cx="166" cy="85"/>
              <a:chOff x="5631" y="7117"/>
              <a:chExt cx="166" cy="85"/>
            </a:xfrm>
          </p:grpSpPr>
          <p:sp>
            <p:nvSpPr>
              <p:cNvPr id="1046" name="Oval 22"/>
              <p:cNvSpPr>
                <a:spLocks noChangeArrowheads="1"/>
              </p:cNvSpPr>
              <p:nvPr/>
            </p:nvSpPr>
            <p:spPr bwMode="auto">
              <a:xfrm>
                <a:off x="5631" y="7117"/>
                <a:ext cx="85" cy="85"/>
              </a:xfrm>
              <a:prstGeom prst="ellipse">
                <a:avLst/>
              </a:prstGeom>
              <a:solidFill>
                <a:srgbClr val="92D050"/>
              </a:solidFill>
              <a:ln w="9525">
                <a:solidFill>
                  <a:srgbClr val="92D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45" name="AutoShape 21"/>
              <p:cNvSpPr>
                <a:spLocks noChangeShapeType="1"/>
              </p:cNvSpPr>
              <p:nvPr/>
            </p:nvSpPr>
            <p:spPr bwMode="auto">
              <a:xfrm>
                <a:off x="5683" y="7159"/>
                <a:ext cx="114" cy="0"/>
              </a:xfrm>
              <a:prstGeom prst="straightConnector1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 type="stealth" w="sm" len="sm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grpSp>
          <p:nvGrpSpPr>
            <p:cNvPr id="1041" name="Group 17"/>
            <p:cNvGrpSpPr>
              <a:grpSpLocks/>
            </p:cNvGrpSpPr>
            <p:nvPr/>
          </p:nvGrpSpPr>
          <p:grpSpPr bwMode="auto">
            <a:xfrm>
              <a:off x="7240" y="5292"/>
              <a:ext cx="166" cy="85"/>
              <a:chOff x="5631" y="7117"/>
              <a:chExt cx="166" cy="85"/>
            </a:xfrm>
          </p:grpSpPr>
          <p:sp>
            <p:nvSpPr>
              <p:cNvPr id="1043" name="Oval 19"/>
              <p:cNvSpPr>
                <a:spLocks noChangeArrowheads="1"/>
              </p:cNvSpPr>
              <p:nvPr/>
            </p:nvSpPr>
            <p:spPr bwMode="auto">
              <a:xfrm>
                <a:off x="5631" y="7117"/>
                <a:ext cx="85" cy="85"/>
              </a:xfrm>
              <a:prstGeom prst="ellipse">
                <a:avLst/>
              </a:prstGeom>
              <a:solidFill>
                <a:srgbClr val="92D050"/>
              </a:solidFill>
              <a:ln w="9525">
                <a:solidFill>
                  <a:srgbClr val="92D05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042" name="AutoShape 18"/>
              <p:cNvSpPr>
                <a:spLocks noChangeShapeType="1"/>
              </p:cNvSpPr>
              <p:nvPr/>
            </p:nvSpPr>
            <p:spPr bwMode="auto">
              <a:xfrm>
                <a:off x="5683" y="7159"/>
                <a:ext cx="114" cy="0"/>
              </a:xfrm>
              <a:prstGeom prst="straightConnector1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 type="stealth" w="sm" len="sm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9361" y="6040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9446" y="5706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9300" y="5066"/>
              <a:ext cx="85" cy="85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7" name="AutoShape 13"/>
            <p:cNvSpPr>
              <a:spLocks noChangeShapeType="1"/>
            </p:cNvSpPr>
            <p:nvPr/>
          </p:nvSpPr>
          <p:spPr bwMode="auto">
            <a:xfrm>
              <a:off x="5166" y="5013"/>
              <a:ext cx="0" cy="1211"/>
            </a:xfrm>
            <a:prstGeom prst="straightConnector1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6" name="AutoShape 12"/>
            <p:cNvSpPr>
              <a:spLocks noChangeShapeType="1"/>
            </p:cNvSpPr>
            <p:nvPr/>
          </p:nvSpPr>
          <p:spPr bwMode="auto">
            <a:xfrm>
              <a:off x="8166" y="5003"/>
              <a:ext cx="0" cy="1211"/>
            </a:xfrm>
            <a:prstGeom prst="straightConnector1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5" name="AutoShape 11"/>
            <p:cNvSpPr>
              <a:spLocks noChangeShapeType="1"/>
            </p:cNvSpPr>
            <p:nvPr/>
          </p:nvSpPr>
          <p:spPr bwMode="auto">
            <a:xfrm>
              <a:off x="7611" y="5010"/>
              <a:ext cx="0" cy="1211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4" name="AutoShape 10"/>
            <p:cNvSpPr>
              <a:spLocks noChangeShapeType="1"/>
            </p:cNvSpPr>
            <p:nvPr/>
          </p:nvSpPr>
          <p:spPr bwMode="auto">
            <a:xfrm>
              <a:off x="10611" y="4998"/>
              <a:ext cx="0" cy="1211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33" name="Zone de texte 2"/>
            <p:cNvSpPr txBox="1">
              <a:spLocks noChangeArrowheads="1"/>
            </p:cNvSpPr>
            <p:nvPr/>
          </p:nvSpPr>
          <p:spPr bwMode="auto">
            <a:xfrm>
              <a:off x="6993" y="4496"/>
              <a:ext cx="1099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ea typeface="Calibri" pitchFamily="34" charset="0"/>
                  <a:cs typeface="Arial" pitchFamily="34" charset="0"/>
                </a:rPr>
                <a:t>Chaud</a:t>
              </a:r>
              <a:endParaRPr kumimoji="0" lang="fr-C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2" name="Zone de texte 2"/>
            <p:cNvSpPr txBox="1">
              <a:spLocks noChangeArrowheads="1"/>
            </p:cNvSpPr>
            <p:nvPr/>
          </p:nvSpPr>
          <p:spPr bwMode="auto">
            <a:xfrm>
              <a:off x="10016" y="4433"/>
              <a:ext cx="1016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Calibri" pitchFamily="34" charset="0"/>
                </a:rPr>
                <a:t>Chaud</a:t>
              </a:r>
              <a:endParaRPr kumimoji="0" lang="fr-C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1" name="Zone de texte 2"/>
            <p:cNvSpPr txBox="1">
              <a:spLocks noChangeArrowheads="1"/>
            </p:cNvSpPr>
            <p:nvPr/>
          </p:nvSpPr>
          <p:spPr bwMode="auto">
            <a:xfrm>
              <a:off x="7816" y="4524"/>
              <a:ext cx="1016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2400" b="1" i="0" u="none" strike="noStrike" cap="none" normalizeH="0" baseline="0" dirty="0" smtClean="0">
                  <a:ln>
                    <a:noFill/>
                  </a:ln>
                  <a:solidFill>
                    <a:srgbClr val="00B0F0"/>
                  </a:solidFill>
                  <a:effectLst/>
                  <a:latin typeface="Arial" pitchFamily="34" charset="0"/>
                  <a:ea typeface="Calibri" pitchFamily="34" charset="0"/>
                </a:rPr>
                <a:t>Froid</a:t>
              </a:r>
              <a:endParaRPr kumimoji="0" lang="fr-C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30" name="Zone de texte 2"/>
            <p:cNvSpPr txBox="1">
              <a:spLocks noChangeArrowheads="1"/>
            </p:cNvSpPr>
            <p:nvPr/>
          </p:nvSpPr>
          <p:spPr bwMode="auto">
            <a:xfrm>
              <a:off x="4671" y="4552"/>
              <a:ext cx="1016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2400" b="1" i="0" u="none" strike="noStrike" cap="none" normalizeH="0" baseline="0" dirty="0" smtClean="0">
                  <a:ln>
                    <a:noFill/>
                  </a:ln>
                  <a:solidFill>
                    <a:srgbClr val="00B0F0"/>
                  </a:solidFill>
                  <a:effectLst/>
                  <a:latin typeface="Arial" pitchFamily="34" charset="0"/>
                  <a:ea typeface="Calibri" pitchFamily="34" charset="0"/>
                </a:rPr>
                <a:t>Froi</a:t>
              </a:r>
              <a:r>
                <a:rPr kumimoji="0" lang="fr-CA" sz="2400" b="1" i="0" u="none" strike="noStrike" cap="none" normalizeH="0" baseline="0" dirty="0" smtClean="0">
                  <a:ln>
                    <a:noFill/>
                  </a:ln>
                  <a:solidFill>
                    <a:srgbClr val="00B0F0"/>
                  </a:solidFill>
                  <a:effectLst/>
                  <a:latin typeface="Calibri" pitchFamily="34" charset="0"/>
                  <a:ea typeface="Calibri" pitchFamily="34" charset="0"/>
                  <a:cs typeface="Arial" pitchFamily="34" charset="0"/>
                </a:rPr>
                <a:t>d</a:t>
              </a:r>
              <a:endParaRPr kumimoji="0" lang="fr-C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9" name="Zone de texte 2"/>
            <p:cNvSpPr txBox="1">
              <a:spLocks noChangeArrowheads="1"/>
            </p:cNvSpPr>
            <p:nvPr/>
          </p:nvSpPr>
          <p:spPr bwMode="auto">
            <a:xfrm>
              <a:off x="5684" y="3911"/>
              <a:ext cx="1184" cy="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CA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Calibri" pitchFamily="34" charset="0"/>
                </a:rPr>
                <a:t>Diffusion du sel par effet </a:t>
              </a:r>
              <a:r>
                <a:rPr kumimoji="0" lang="fr-CA" sz="2400" b="1" i="0" u="none" strike="noStrike" cap="none" normalizeH="0" baseline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Calibri" pitchFamily="34" charset="0"/>
                </a:rPr>
                <a:t>Soret</a:t>
              </a:r>
              <a:endParaRPr kumimoji="0" lang="fr-C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28" name="AutoShape 4"/>
            <p:cNvSpPr>
              <a:spLocks noChangeShapeType="1"/>
            </p:cNvSpPr>
            <p:nvPr/>
          </p:nvSpPr>
          <p:spPr bwMode="auto">
            <a:xfrm flipH="1">
              <a:off x="5669" y="5332"/>
              <a:ext cx="221" cy="613"/>
            </a:xfrm>
            <a:prstGeom prst="straightConnector1">
              <a:avLst/>
            </a:prstGeom>
            <a:noFill/>
            <a:ln w="317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cxnSp>
        <p:nvCxnSpPr>
          <p:cNvPr id="254" name="Connecteur droit 253"/>
          <p:cNvCxnSpPr/>
          <p:nvPr/>
        </p:nvCxnSpPr>
        <p:spPr>
          <a:xfrm>
            <a:off x="4708663" y="35103767"/>
            <a:ext cx="6486525" cy="28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Connecteur droit 256"/>
          <p:cNvCxnSpPr/>
          <p:nvPr/>
        </p:nvCxnSpPr>
        <p:spPr>
          <a:xfrm rot="5400000">
            <a:off x="7831415" y="34906846"/>
            <a:ext cx="357809" cy="385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Connecteur droit avec flèche 259"/>
          <p:cNvCxnSpPr/>
          <p:nvPr/>
        </p:nvCxnSpPr>
        <p:spPr>
          <a:xfrm rot="5400000">
            <a:off x="10816433" y="35403804"/>
            <a:ext cx="627856" cy="293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Connecteur droit avec flèche 260"/>
          <p:cNvCxnSpPr/>
          <p:nvPr/>
        </p:nvCxnSpPr>
        <p:spPr>
          <a:xfrm rot="5400000">
            <a:off x="4412529" y="35418092"/>
            <a:ext cx="513553" cy="7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Rectangle 267"/>
          <p:cNvSpPr/>
          <p:nvPr/>
        </p:nvSpPr>
        <p:spPr bwMode="auto">
          <a:xfrm>
            <a:off x="1730829" y="30941962"/>
            <a:ext cx="11136085" cy="3776663"/>
          </a:xfrm>
          <a:prstGeom prst="rect">
            <a:avLst/>
          </a:prstGeom>
          <a:solidFill>
            <a:srgbClr val="FFFF00">
              <a:alpha val="15000"/>
            </a:srgbClr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2655888">
              <a:defRPr/>
            </a:pPr>
            <a:endParaRPr lang="fr-FR"/>
          </a:p>
        </p:txBody>
      </p:sp>
      <p:graphicFrame>
        <p:nvGraphicFramePr>
          <p:cNvPr id="4132" name="Object 36"/>
          <p:cNvGraphicFramePr>
            <a:graphicFrameLocks noChangeAspect="1"/>
          </p:cNvGraphicFramePr>
          <p:nvPr/>
        </p:nvGraphicFramePr>
        <p:xfrm>
          <a:off x="6783387" y="31141988"/>
          <a:ext cx="2732087" cy="457200"/>
        </p:xfrm>
        <a:graphic>
          <a:graphicData uri="http://schemas.openxmlformats.org/presentationml/2006/ole">
            <p:oleObj spid="_x0000_s1189" name="Equation" r:id="rId7" imgW="1244520" imgH="342720" progId="Equation.3">
              <p:embed/>
            </p:oleObj>
          </a:graphicData>
        </a:graphic>
      </p:graphicFrame>
      <p:graphicFrame>
        <p:nvGraphicFramePr>
          <p:cNvPr id="4133" name="Object 37"/>
          <p:cNvGraphicFramePr>
            <a:graphicFrameLocks noChangeAspect="1"/>
          </p:cNvGraphicFramePr>
          <p:nvPr/>
        </p:nvGraphicFramePr>
        <p:xfrm>
          <a:off x="5286374" y="32856488"/>
          <a:ext cx="6886575" cy="685800"/>
        </p:xfrm>
        <a:graphic>
          <a:graphicData uri="http://schemas.openxmlformats.org/presentationml/2006/ole">
            <p:oleObj spid="_x0000_s1190" name="Equation" r:id="rId8" imgW="6019560" imgH="774360" progId="Equation.3">
              <p:embed/>
            </p:oleObj>
          </a:graphicData>
        </a:graphic>
      </p:graphicFrame>
      <p:graphicFrame>
        <p:nvGraphicFramePr>
          <p:cNvPr id="4135" name="Object 39"/>
          <p:cNvGraphicFramePr>
            <a:graphicFrameLocks noChangeAspect="1"/>
          </p:cNvGraphicFramePr>
          <p:nvPr/>
        </p:nvGraphicFramePr>
        <p:xfrm>
          <a:off x="5429250" y="33804225"/>
          <a:ext cx="7486649" cy="766763"/>
        </p:xfrm>
        <a:graphic>
          <a:graphicData uri="http://schemas.openxmlformats.org/presentationml/2006/ole">
            <p:oleObj spid="_x0000_s1191" name="Équation" r:id="rId9" imgW="1993680" imgH="419040" progId="Equation.3">
              <p:embed/>
            </p:oleObj>
          </a:graphicData>
        </a:graphic>
      </p:graphicFrame>
      <p:graphicFrame>
        <p:nvGraphicFramePr>
          <p:cNvPr id="4134" name="Object 38"/>
          <p:cNvGraphicFramePr>
            <a:graphicFrameLocks noChangeAspect="1"/>
          </p:cNvGraphicFramePr>
          <p:nvPr/>
        </p:nvGraphicFramePr>
        <p:xfrm>
          <a:off x="5343526" y="31856363"/>
          <a:ext cx="7058024" cy="552450"/>
        </p:xfrm>
        <a:graphic>
          <a:graphicData uri="http://schemas.openxmlformats.org/presentationml/2006/ole">
            <p:oleObj spid="_x0000_s1192" name="Equation" r:id="rId10" imgW="6222960" imgH="647640" progId="Equation.3">
              <p:embed/>
            </p:oleObj>
          </a:graphicData>
        </a:graphic>
      </p:graphicFrame>
      <p:sp>
        <p:nvSpPr>
          <p:cNvPr id="277" name="Sous-titre 5"/>
          <p:cNvSpPr txBox="1">
            <a:spLocks/>
          </p:cNvSpPr>
          <p:nvPr/>
        </p:nvSpPr>
        <p:spPr>
          <a:xfrm>
            <a:off x="620486" y="31175325"/>
            <a:ext cx="4808802" cy="2724150"/>
          </a:xfrm>
          <a:prstGeom prst="rect">
            <a:avLst/>
          </a:prstGeom>
        </p:spPr>
        <p:txBody>
          <a:bodyPr/>
          <a:lstStyle/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Conservation de masse :</a:t>
            </a: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fr-FR" sz="2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Conservation de quantité de mouvement :</a:t>
            </a: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fr-FR" sz="2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Conservation de l’ énergie :</a:t>
            </a: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lang="fr-FR" sz="2000" dirty="0" smtClean="0">
              <a:latin typeface="Arial" pitchFamily="34" charset="0"/>
            </a:endParaRP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fr-FR" sz="2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Conservation de concentration </a:t>
            </a:r>
            <a:r>
              <a:rPr kumimoji="0" lang="fr-F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  </a:t>
            </a:r>
          </a:p>
        </p:txBody>
      </p:sp>
      <p:pic>
        <p:nvPicPr>
          <p:cNvPr id="283" name="Picture 10" descr="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013660" y="37007970"/>
            <a:ext cx="3696136" cy="9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4" name="Group 19"/>
          <p:cNvGrpSpPr>
            <a:grpSpLocks/>
          </p:cNvGrpSpPr>
          <p:nvPr/>
        </p:nvGrpSpPr>
        <p:grpSpPr bwMode="auto">
          <a:xfrm>
            <a:off x="4162017" y="37471017"/>
            <a:ext cx="3095954" cy="1933908"/>
            <a:chOff x="2426" y="799"/>
            <a:chExt cx="3151" cy="3266"/>
          </a:xfrm>
        </p:grpSpPr>
        <p:grpSp>
          <p:nvGrpSpPr>
            <p:cNvPr id="285" name="Group 20"/>
            <p:cNvGrpSpPr>
              <a:grpSpLocks/>
            </p:cNvGrpSpPr>
            <p:nvPr/>
          </p:nvGrpSpPr>
          <p:grpSpPr bwMode="auto">
            <a:xfrm>
              <a:off x="2426" y="799"/>
              <a:ext cx="2314" cy="3266"/>
              <a:chOff x="2426" y="799"/>
              <a:chExt cx="2314" cy="3266"/>
            </a:xfrm>
          </p:grpSpPr>
          <p:sp>
            <p:nvSpPr>
              <p:cNvPr id="289" name="Line 21"/>
              <p:cNvSpPr>
                <a:spLocks noChangeShapeType="1"/>
              </p:cNvSpPr>
              <p:nvPr/>
            </p:nvSpPr>
            <p:spPr bwMode="auto">
              <a:xfrm>
                <a:off x="2426" y="799"/>
                <a:ext cx="0" cy="322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90" name="Line 22"/>
              <p:cNvSpPr>
                <a:spLocks noChangeShapeType="1"/>
              </p:cNvSpPr>
              <p:nvPr/>
            </p:nvSpPr>
            <p:spPr bwMode="auto">
              <a:xfrm>
                <a:off x="4740" y="844"/>
                <a:ext cx="0" cy="322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286" name="Line 23"/>
            <p:cNvSpPr>
              <a:spLocks noChangeShapeType="1"/>
            </p:cNvSpPr>
            <p:nvPr/>
          </p:nvSpPr>
          <p:spPr bwMode="auto">
            <a:xfrm>
              <a:off x="2426" y="1026"/>
              <a:ext cx="2314" cy="0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 type="stealth" w="lg" len="lg"/>
              <a:tailEnd type="stealth" w="med" len="lg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87" name="Line 24"/>
            <p:cNvSpPr>
              <a:spLocks noChangeShapeType="1"/>
            </p:cNvSpPr>
            <p:nvPr/>
          </p:nvSpPr>
          <p:spPr bwMode="auto">
            <a:xfrm>
              <a:off x="2426" y="3884"/>
              <a:ext cx="2314" cy="0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 type="stealth" w="lg" len="lg"/>
              <a:tailEnd type="stealth" w="med" len="lg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88" name="Rectangle 25"/>
            <p:cNvSpPr>
              <a:spLocks noChangeArrowheads="1"/>
            </p:cNvSpPr>
            <p:nvPr/>
          </p:nvSpPr>
          <p:spPr bwMode="auto">
            <a:xfrm>
              <a:off x="2742" y="1940"/>
              <a:ext cx="2835" cy="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r>
                <a:rPr lang="fr-CA" sz="1800" b="1" dirty="0">
                  <a:solidFill>
                    <a:srgbClr val="3333FF"/>
                  </a:solidFill>
                  <a:latin typeface="Arial" pitchFamily="34" charset="0"/>
                </a:rPr>
                <a:t>ECOULEMENT PARALLÈLE</a:t>
              </a:r>
              <a:endParaRPr lang="fr-FR" sz="1800" dirty="0">
                <a:latin typeface="Arial" pitchFamily="34" charset="0"/>
              </a:endParaRPr>
            </a:p>
          </p:txBody>
        </p:sp>
      </p:grpSp>
      <p:sp>
        <p:nvSpPr>
          <p:cNvPr id="291" name="Espace réservé du contenu 23"/>
          <p:cNvSpPr txBox="1">
            <a:spLocks/>
          </p:cNvSpPr>
          <p:nvPr/>
        </p:nvSpPr>
        <p:spPr>
          <a:xfrm>
            <a:off x="7641949" y="35601968"/>
            <a:ext cx="6296025" cy="14373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Solution numérique:</a:t>
            </a: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lang="fr-FR" sz="2800" b="0" dirty="0" smtClean="0">
                <a:latin typeface="Arial" pitchFamily="34" charset="0"/>
              </a:rPr>
              <a:t>     utilisant  le fortran </a:t>
            </a: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292" name="Group 16"/>
          <p:cNvGrpSpPr>
            <a:grpSpLocks/>
          </p:cNvGrpSpPr>
          <p:nvPr/>
        </p:nvGrpSpPr>
        <p:grpSpPr bwMode="auto">
          <a:xfrm>
            <a:off x="9278112" y="37323935"/>
            <a:ext cx="3133344" cy="371475"/>
            <a:chOff x="1864" y="1343"/>
            <a:chExt cx="3511" cy="364"/>
          </a:xfrm>
        </p:grpSpPr>
        <p:sp>
          <p:nvSpPr>
            <p:cNvPr id="293" name="AutoShape 17"/>
            <p:cNvSpPr>
              <a:spLocks noChangeArrowheads="1"/>
            </p:cNvSpPr>
            <p:nvPr/>
          </p:nvSpPr>
          <p:spPr bwMode="auto">
            <a:xfrm rot="5400000">
              <a:off x="5012" y="1344"/>
              <a:ext cx="363" cy="362"/>
            </a:xfrm>
            <a:custGeom>
              <a:avLst/>
              <a:gdLst>
                <a:gd name="G0" fmla="+- -863980 0 0"/>
                <a:gd name="G1" fmla="+- -11796480 0 0"/>
                <a:gd name="G2" fmla="+- -863980 0 -11796480"/>
                <a:gd name="G3" fmla="+- 10800 0 0"/>
                <a:gd name="G4" fmla="+- 0 0 -86398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852 0 0"/>
                <a:gd name="G9" fmla="+- 0 0 -11796480"/>
                <a:gd name="G10" fmla="+- 7852 0 2700"/>
                <a:gd name="G11" fmla="cos G10 -863980"/>
                <a:gd name="G12" fmla="sin G10 -863980"/>
                <a:gd name="G13" fmla="cos 13500 -863980"/>
                <a:gd name="G14" fmla="sin 13500 -863980"/>
                <a:gd name="G15" fmla="+- G11 10800 0"/>
                <a:gd name="G16" fmla="+- G12 10800 0"/>
                <a:gd name="G17" fmla="+- G13 10800 0"/>
                <a:gd name="G18" fmla="+- G14 10800 0"/>
                <a:gd name="G19" fmla="*/ 7852 1 2"/>
                <a:gd name="G20" fmla="+- G19 5400 0"/>
                <a:gd name="G21" fmla="cos G20 -863980"/>
                <a:gd name="G22" fmla="sin G20 -863980"/>
                <a:gd name="G23" fmla="+- G21 10800 0"/>
                <a:gd name="G24" fmla="+- G12 G23 G22"/>
                <a:gd name="G25" fmla="+- G22 G23 G11"/>
                <a:gd name="G26" fmla="cos 10800 -863980"/>
                <a:gd name="G27" fmla="sin 10800 -863980"/>
                <a:gd name="G28" fmla="cos 7852 -863980"/>
                <a:gd name="G29" fmla="sin 7852 -86398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-86398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852 G39"/>
                <a:gd name="G43" fmla="sin 7852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9560 w 21600"/>
                <a:gd name="T5" fmla="*/ 71 h 21600"/>
                <a:gd name="T6" fmla="*/ 1474 w 21600"/>
                <a:gd name="T7" fmla="*/ 10800 h 21600"/>
                <a:gd name="T8" fmla="*/ 9898 w 21600"/>
                <a:gd name="T9" fmla="*/ 2999 h 21600"/>
                <a:gd name="T10" fmla="*/ 23944 w 21600"/>
                <a:gd name="T11" fmla="*/ 7721 h 21600"/>
                <a:gd name="T12" fmla="*/ 20831 w 21600"/>
                <a:gd name="T13" fmla="*/ 12737 h 21600"/>
                <a:gd name="T14" fmla="*/ 15816 w 21600"/>
                <a:gd name="T15" fmla="*/ 962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445" y="9009"/>
                  </a:moveTo>
                  <a:cubicBezTo>
                    <a:pt x="17613" y="5458"/>
                    <a:pt x="14446" y="2948"/>
                    <a:pt x="10800" y="2948"/>
                  </a:cubicBezTo>
                  <a:cubicBezTo>
                    <a:pt x="6463" y="2948"/>
                    <a:pt x="2948" y="6463"/>
                    <a:pt x="2948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5815" y="0"/>
                    <a:pt x="20171" y="3453"/>
                    <a:pt x="21315" y="8336"/>
                  </a:cubicBezTo>
                  <a:lnTo>
                    <a:pt x="23944" y="7721"/>
                  </a:lnTo>
                  <a:lnTo>
                    <a:pt x="20831" y="12737"/>
                  </a:lnTo>
                  <a:lnTo>
                    <a:pt x="15816" y="9624"/>
                  </a:lnTo>
                  <a:lnTo>
                    <a:pt x="18445" y="9009"/>
                  </a:lnTo>
                  <a:close/>
                </a:path>
              </a:pathLst>
            </a:cu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94" name="AutoShape 18"/>
            <p:cNvSpPr>
              <a:spLocks noChangeArrowheads="1"/>
            </p:cNvSpPr>
            <p:nvPr/>
          </p:nvSpPr>
          <p:spPr bwMode="auto">
            <a:xfrm rot="16577437">
              <a:off x="1863" y="1345"/>
              <a:ext cx="363" cy="362"/>
            </a:xfrm>
            <a:custGeom>
              <a:avLst/>
              <a:gdLst>
                <a:gd name="G0" fmla="+- -863980 0 0"/>
                <a:gd name="G1" fmla="+- -11796480 0 0"/>
                <a:gd name="G2" fmla="+- -863980 0 -11796480"/>
                <a:gd name="G3" fmla="+- 10800 0 0"/>
                <a:gd name="G4" fmla="+- 0 0 -86398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852 0 0"/>
                <a:gd name="G9" fmla="+- 0 0 -11796480"/>
                <a:gd name="G10" fmla="+- 7852 0 2700"/>
                <a:gd name="G11" fmla="cos G10 -863980"/>
                <a:gd name="G12" fmla="sin G10 -863980"/>
                <a:gd name="G13" fmla="cos 13500 -863980"/>
                <a:gd name="G14" fmla="sin 13500 -863980"/>
                <a:gd name="G15" fmla="+- G11 10800 0"/>
                <a:gd name="G16" fmla="+- G12 10800 0"/>
                <a:gd name="G17" fmla="+- G13 10800 0"/>
                <a:gd name="G18" fmla="+- G14 10800 0"/>
                <a:gd name="G19" fmla="*/ 7852 1 2"/>
                <a:gd name="G20" fmla="+- G19 5400 0"/>
                <a:gd name="G21" fmla="cos G20 -863980"/>
                <a:gd name="G22" fmla="sin G20 -863980"/>
                <a:gd name="G23" fmla="+- G21 10800 0"/>
                <a:gd name="G24" fmla="+- G12 G23 G22"/>
                <a:gd name="G25" fmla="+- G22 G23 G11"/>
                <a:gd name="G26" fmla="cos 10800 -863980"/>
                <a:gd name="G27" fmla="sin 10800 -863980"/>
                <a:gd name="G28" fmla="cos 7852 -863980"/>
                <a:gd name="G29" fmla="sin 7852 -86398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-86398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852 G39"/>
                <a:gd name="G43" fmla="sin 7852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9560 w 21600"/>
                <a:gd name="T5" fmla="*/ 71 h 21600"/>
                <a:gd name="T6" fmla="*/ 1474 w 21600"/>
                <a:gd name="T7" fmla="*/ 10800 h 21600"/>
                <a:gd name="T8" fmla="*/ 9898 w 21600"/>
                <a:gd name="T9" fmla="*/ 2999 h 21600"/>
                <a:gd name="T10" fmla="*/ 23944 w 21600"/>
                <a:gd name="T11" fmla="*/ 7721 h 21600"/>
                <a:gd name="T12" fmla="*/ 20831 w 21600"/>
                <a:gd name="T13" fmla="*/ 12737 h 21600"/>
                <a:gd name="T14" fmla="*/ 15816 w 21600"/>
                <a:gd name="T15" fmla="*/ 962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445" y="9009"/>
                  </a:moveTo>
                  <a:cubicBezTo>
                    <a:pt x="17613" y="5458"/>
                    <a:pt x="14446" y="2948"/>
                    <a:pt x="10800" y="2948"/>
                  </a:cubicBezTo>
                  <a:cubicBezTo>
                    <a:pt x="6463" y="2948"/>
                    <a:pt x="2948" y="6463"/>
                    <a:pt x="2948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5815" y="0"/>
                    <a:pt x="20171" y="3453"/>
                    <a:pt x="21315" y="8336"/>
                  </a:cubicBezTo>
                  <a:lnTo>
                    <a:pt x="23944" y="7721"/>
                  </a:lnTo>
                  <a:lnTo>
                    <a:pt x="20831" y="12737"/>
                  </a:lnTo>
                  <a:lnTo>
                    <a:pt x="15816" y="9624"/>
                  </a:lnTo>
                  <a:lnTo>
                    <a:pt x="18445" y="9009"/>
                  </a:lnTo>
                  <a:close/>
                </a:path>
              </a:pathLst>
            </a:cu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aphicFrame>
        <p:nvGraphicFramePr>
          <p:cNvPr id="296" name="Object 30"/>
          <p:cNvGraphicFramePr>
            <a:graphicFrameLocks noChangeAspect="1"/>
          </p:cNvGraphicFramePr>
          <p:nvPr/>
        </p:nvGraphicFramePr>
        <p:xfrm>
          <a:off x="9781032" y="39740934"/>
          <a:ext cx="2371725" cy="1272209"/>
        </p:xfrm>
        <a:graphic>
          <a:graphicData uri="http://schemas.openxmlformats.org/presentationml/2006/ole">
            <p:oleObj spid="_x0000_s1194" name="CorelPhotoPaint.Image.10" r:id="rId12" imgW="2958730" imgH="2831746" progId="">
              <p:embed/>
            </p:oleObj>
          </a:graphicData>
        </a:graphic>
      </p:graphicFrame>
      <p:sp>
        <p:nvSpPr>
          <p:cNvPr id="297" name="Text Box 33"/>
          <p:cNvSpPr txBox="1">
            <a:spLocks noChangeArrowheads="1"/>
          </p:cNvSpPr>
          <p:nvPr/>
        </p:nvSpPr>
        <p:spPr bwMode="auto">
          <a:xfrm>
            <a:off x="9274454" y="39852459"/>
            <a:ext cx="1029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fr-CA" sz="1800" b="1" dirty="0">
                <a:solidFill>
                  <a:srgbClr val="CC3300"/>
                </a:solidFill>
                <a:latin typeface="Times New Roman" pitchFamily="18" charset="0"/>
              </a:rPr>
              <a:t>i-1 , j</a:t>
            </a:r>
            <a:endParaRPr lang="en-US" sz="18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298" name="Text Box 31"/>
          <p:cNvSpPr txBox="1">
            <a:spLocks noChangeArrowheads="1"/>
          </p:cNvSpPr>
          <p:nvPr/>
        </p:nvSpPr>
        <p:spPr bwMode="auto">
          <a:xfrm>
            <a:off x="10663062" y="40129893"/>
            <a:ext cx="7471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fr-CA" sz="1800" b="1" dirty="0">
                <a:solidFill>
                  <a:srgbClr val="CC3300"/>
                </a:solidFill>
                <a:latin typeface="Times New Roman" pitchFamily="18" charset="0"/>
              </a:rPr>
              <a:t>i , j</a:t>
            </a:r>
            <a:endParaRPr lang="en-US" sz="18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299" name="Text Box 32"/>
          <p:cNvSpPr txBox="1">
            <a:spLocks noChangeArrowheads="1"/>
          </p:cNvSpPr>
          <p:nvPr/>
        </p:nvSpPr>
        <p:spPr bwMode="auto">
          <a:xfrm>
            <a:off x="11447187" y="39980657"/>
            <a:ext cx="10591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fr-CA" sz="1800" b="1" dirty="0">
                <a:solidFill>
                  <a:srgbClr val="CC3300"/>
                </a:solidFill>
                <a:latin typeface="Times New Roman" pitchFamily="18" charset="0"/>
              </a:rPr>
              <a:t>i+1 , j</a:t>
            </a:r>
            <a:endParaRPr lang="en-US" sz="18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300" name="Text Box 34"/>
          <p:cNvSpPr txBox="1">
            <a:spLocks noChangeArrowheads="1"/>
          </p:cNvSpPr>
          <p:nvPr/>
        </p:nvSpPr>
        <p:spPr bwMode="auto">
          <a:xfrm>
            <a:off x="10455974" y="39581545"/>
            <a:ext cx="10425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fr-CA" sz="1800" dirty="0">
                <a:solidFill>
                  <a:srgbClr val="CC3300"/>
                </a:solidFill>
                <a:latin typeface="Times New Roman" pitchFamily="18" charset="0"/>
              </a:rPr>
              <a:t>i , j+1</a:t>
            </a:r>
            <a:endParaRPr lang="en-US" sz="1800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301" name="Text Box 35"/>
          <p:cNvSpPr txBox="1">
            <a:spLocks noChangeArrowheads="1"/>
          </p:cNvSpPr>
          <p:nvPr/>
        </p:nvSpPr>
        <p:spPr bwMode="auto">
          <a:xfrm>
            <a:off x="10523071" y="40821990"/>
            <a:ext cx="10063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fr-CA" sz="1800" b="1" dirty="0">
                <a:solidFill>
                  <a:srgbClr val="CC3300"/>
                </a:solidFill>
                <a:latin typeface="Times New Roman" pitchFamily="18" charset="0"/>
              </a:rPr>
              <a:t>i , j-1</a:t>
            </a:r>
            <a:endParaRPr lang="en-US" sz="1800" b="1" dirty="0">
              <a:solidFill>
                <a:srgbClr val="CC3300"/>
              </a:solidFill>
              <a:latin typeface="Times New Roman" pitchFamily="18" charset="0"/>
            </a:endParaRPr>
          </a:p>
        </p:txBody>
      </p:sp>
      <p:sp>
        <p:nvSpPr>
          <p:cNvPr id="304" name="Espace réservé du contenu 23"/>
          <p:cNvSpPr txBox="1">
            <a:spLocks/>
          </p:cNvSpPr>
          <p:nvPr/>
        </p:nvSpPr>
        <p:spPr>
          <a:xfrm>
            <a:off x="1868558" y="35936171"/>
            <a:ext cx="5883964" cy="14287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Solution analytique</a:t>
            </a:r>
            <a:r>
              <a:rPr kumimoji="0" lang="fr-F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</a:t>
            </a: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utilisant le Maple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305" name="Picture 28" descr="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992872" y="38062880"/>
            <a:ext cx="4651512" cy="1053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6" name="Group 10"/>
          <p:cNvGrpSpPr>
            <a:grpSpLocks/>
          </p:cNvGrpSpPr>
          <p:nvPr/>
        </p:nvGrpSpPr>
        <p:grpSpPr bwMode="auto">
          <a:xfrm rot="2646882">
            <a:off x="6177276" y="37698239"/>
            <a:ext cx="1879733" cy="1285034"/>
            <a:chOff x="2386" y="1194"/>
            <a:chExt cx="2099" cy="1510"/>
          </a:xfrm>
        </p:grpSpPr>
        <p:sp>
          <p:nvSpPr>
            <p:cNvPr id="307" name="Line 11"/>
            <p:cNvSpPr>
              <a:spLocks noChangeShapeType="1"/>
            </p:cNvSpPr>
            <p:nvPr/>
          </p:nvSpPr>
          <p:spPr bwMode="auto">
            <a:xfrm flipV="1">
              <a:off x="3134" y="1552"/>
              <a:ext cx="1152" cy="115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08" name="Line 12"/>
            <p:cNvSpPr>
              <a:spLocks noChangeShapeType="1"/>
            </p:cNvSpPr>
            <p:nvPr/>
          </p:nvSpPr>
          <p:spPr bwMode="auto">
            <a:xfrm flipH="1" flipV="1">
              <a:off x="2386" y="1792"/>
              <a:ext cx="766" cy="91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309" name="Text Box 13"/>
            <p:cNvSpPr txBox="1">
              <a:spLocks noChangeArrowheads="1"/>
            </p:cNvSpPr>
            <p:nvPr/>
          </p:nvSpPr>
          <p:spPr bwMode="auto">
            <a:xfrm rot="19148676" flipH="1">
              <a:off x="3773" y="1194"/>
              <a:ext cx="712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/>
              <a:r>
                <a:rPr lang="fr-CA" sz="1800" b="1" i="1" dirty="0" err="1">
                  <a:latin typeface="Arial" pitchFamily="34" charset="0"/>
                </a:rPr>
                <a:t>x,u</a:t>
              </a:r>
              <a:endParaRPr lang="en-US" sz="1800" b="1" i="1" dirty="0">
                <a:latin typeface="Arial" pitchFamily="34" charset="0"/>
              </a:endParaRPr>
            </a:p>
          </p:txBody>
        </p:sp>
        <p:sp>
          <p:nvSpPr>
            <p:cNvPr id="310" name="Text Box 14"/>
            <p:cNvSpPr txBox="1">
              <a:spLocks noChangeArrowheads="1"/>
            </p:cNvSpPr>
            <p:nvPr/>
          </p:nvSpPr>
          <p:spPr bwMode="auto">
            <a:xfrm rot="19316383">
              <a:off x="2423" y="1505"/>
              <a:ext cx="502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fr-CA" sz="1800" b="1" i="1" dirty="0" err="1">
                  <a:latin typeface="Arial" pitchFamily="34" charset="0"/>
                </a:rPr>
                <a:t>y,v</a:t>
              </a:r>
              <a:endParaRPr lang="en-US" sz="1800" b="1" i="1" dirty="0">
                <a:latin typeface="Arial" pitchFamily="34" charset="0"/>
              </a:endParaRPr>
            </a:p>
          </p:txBody>
        </p:sp>
      </p:grpSp>
      <p:grpSp>
        <p:nvGrpSpPr>
          <p:cNvPr id="311" name="Group 26"/>
          <p:cNvGrpSpPr>
            <a:grpSpLocks/>
          </p:cNvGrpSpPr>
          <p:nvPr/>
        </p:nvGrpSpPr>
        <p:grpSpPr bwMode="auto">
          <a:xfrm>
            <a:off x="3346894" y="39363777"/>
            <a:ext cx="3776282" cy="1304543"/>
            <a:chOff x="3243" y="1480"/>
            <a:chExt cx="1951" cy="907"/>
          </a:xfrm>
        </p:grpSpPr>
        <p:sp>
          <p:nvSpPr>
            <p:cNvPr id="312" name="_s1032"/>
            <p:cNvSpPr>
              <a:spLocks noChangeArrowheads="1"/>
            </p:cNvSpPr>
            <p:nvPr/>
          </p:nvSpPr>
          <p:spPr bwMode="auto">
            <a:xfrm>
              <a:off x="3243" y="1480"/>
              <a:ext cx="1951" cy="90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83ADAF"/>
                </a:gs>
                <a:gs pos="50000">
                  <a:srgbClr val="B4DDE0"/>
                </a:gs>
                <a:gs pos="100000">
                  <a:srgbClr val="83ADA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fr-FR"/>
            </a:p>
          </p:txBody>
        </p:sp>
        <p:graphicFrame>
          <p:nvGraphicFramePr>
            <p:cNvPr id="313" name="Object 7"/>
            <p:cNvGraphicFramePr>
              <a:graphicFrameLocks noChangeAspect="1"/>
            </p:cNvGraphicFramePr>
            <p:nvPr/>
          </p:nvGraphicFramePr>
          <p:xfrm>
            <a:off x="3549" y="1524"/>
            <a:ext cx="1539" cy="389"/>
          </p:xfrm>
          <a:graphic>
            <a:graphicData uri="http://schemas.openxmlformats.org/presentationml/2006/ole">
              <p:oleObj spid="_x0000_s1195" name="Equation" r:id="rId13" imgW="863280" imgH="215640" progId="Equation.3">
                <p:embed/>
              </p:oleObj>
            </a:graphicData>
          </a:graphic>
        </p:graphicFrame>
        <p:graphicFrame>
          <p:nvGraphicFramePr>
            <p:cNvPr id="314" name="Object 8"/>
            <p:cNvGraphicFramePr>
              <a:graphicFrameLocks noChangeAspect="1"/>
            </p:cNvGraphicFramePr>
            <p:nvPr/>
          </p:nvGraphicFramePr>
          <p:xfrm>
            <a:off x="3560" y="1933"/>
            <a:ext cx="1168" cy="389"/>
          </p:xfrm>
          <a:graphic>
            <a:graphicData uri="http://schemas.openxmlformats.org/presentationml/2006/ole">
              <p:oleObj spid="_x0000_s1196" name="Equation" r:id="rId14" imgW="660240" imgH="215640" progId="Equation.3">
                <p:embed/>
              </p:oleObj>
            </a:graphicData>
          </a:graphic>
        </p:graphicFrame>
      </p:grpSp>
      <p:grpSp>
        <p:nvGrpSpPr>
          <p:cNvPr id="315" name="Group 27"/>
          <p:cNvGrpSpPr>
            <a:grpSpLocks/>
          </p:cNvGrpSpPr>
          <p:nvPr/>
        </p:nvGrpSpPr>
        <p:grpSpPr bwMode="auto">
          <a:xfrm>
            <a:off x="3312033" y="40562784"/>
            <a:ext cx="3831336" cy="1267969"/>
            <a:chOff x="2064" y="2659"/>
            <a:chExt cx="2132" cy="1360"/>
          </a:xfrm>
        </p:grpSpPr>
        <p:sp>
          <p:nvSpPr>
            <p:cNvPr id="316" name="_s1032"/>
            <p:cNvSpPr>
              <a:spLocks noChangeArrowheads="1"/>
            </p:cNvSpPr>
            <p:nvPr/>
          </p:nvSpPr>
          <p:spPr bwMode="auto">
            <a:xfrm>
              <a:off x="2064" y="2659"/>
              <a:ext cx="2132" cy="13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83ADAF"/>
                </a:gs>
                <a:gs pos="50000">
                  <a:srgbClr val="B4DDE0"/>
                </a:gs>
                <a:gs pos="100000">
                  <a:srgbClr val="83ADA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fr-FR"/>
            </a:p>
          </p:txBody>
        </p:sp>
        <p:graphicFrame>
          <p:nvGraphicFramePr>
            <p:cNvPr id="317" name="Object 15"/>
            <p:cNvGraphicFramePr>
              <a:graphicFrameLocks noChangeAspect="1"/>
            </p:cNvGraphicFramePr>
            <p:nvPr/>
          </p:nvGraphicFramePr>
          <p:xfrm>
            <a:off x="2286" y="2750"/>
            <a:ext cx="1043" cy="317"/>
          </p:xfrm>
          <a:graphic>
            <a:graphicData uri="http://schemas.openxmlformats.org/presentationml/2006/ole">
              <p:oleObj spid="_x0000_s1197" name="Equation" r:id="rId15" imgW="660113" imgH="203112" progId="Equation.3">
                <p:embed/>
              </p:oleObj>
            </a:graphicData>
          </a:graphic>
        </p:graphicFrame>
        <p:graphicFrame>
          <p:nvGraphicFramePr>
            <p:cNvPr id="318" name="Object 17"/>
            <p:cNvGraphicFramePr>
              <a:graphicFrameLocks noChangeAspect="1"/>
            </p:cNvGraphicFramePr>
            <p:nvPr/>
          </p:nvGraphicFramePr>
          <p:xfrm>
            <a:off x="2286" y="3158"/>
            <a:ext cx="1630" cy="338"/>
          </p:xfrm>
          <a:graphic>
            <a:graphicData uri="http://schemas.openxmlformats.org/presentationml/2006/ole">
              <p:oleObj spid="_x0000_s1198" name="Equation" r:id="rId16" imgW="1053643" imgH="215806" progId="Equation.3">
                <p:embed/>
              </p:oleObj>
            </a:graphicData>
          </a:graphic>
        </p:graphicFrame>
        <p:graphicFrame>
          <p:nvGraphicFramePr>
            <p:cNvPr id="319" name="Object 19"/>
            <p:cNvGraphicFramePr>
              <a:graphicFrameLocks noChangeAspect="1"/>
            </p:cNvGraphicFramePr>
            <p:nvPr/>
          </p:nvGraphicFramePr>
          <p:xfrm>
            <a:off x="2286" y="3612"/>
            <a:ext cx="1637" cy="360"/>
          </p:xfrm>
          <a:graphic>
            <a:graphicData uri="http://schemas.openxmlformats.org/presentationml/2006/ole">
              <p:oleObj spid="_x0000_s1199" name="Equation" r:id="rId17" imgW="1040948" imgH="228501" progId="Equation.3">
                <p:embed/>
              </p:oleObj>
            </a:graphicData>
          </a:graphic>
        </p:graphicFrame>
      </p:grpSp>
      <p:sp>
        <p:nvSpPr>
          <p:cNvPr id="320" name="Espace réservé du contenu 23"/>
          <p:cNvSpPr txBox="1">
            <a:spLocks/>
          </p:cNvSpPr>
          <p:nvPr/>
        </p:nvSpPr>
        <p:spPr>
          <a:xfrm>
            <a:off x="16197943" y="9874688"/>
            <a:ext cx="12638313" cy="632325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fr-FR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1200" name="Object 40"/>
          <p:cNvGraphicFramePr>
            <a:graphicFrameLocks noChangeAspect="1"/>
          </p:cNvGraphicFramePr>
          <p:nvPr/>
        </p:nvGraphicFramePr>
        <p:xfrm>
          <a:off x="16293766" y="22517099"/>
          <a:ext cx="6256421" cy="5751095"/>
        </p:xfrm>
        <a:graphic>
          <a:graphicData uri="http://schemas.openxmlformats.org/presentationml/2006/ole">
            <p:oleObj spid="_x0000_s1200" name="PhotoImpact" r:id="rId18" imgW="4533840" imgH="4508280" progId="">
              <p:embed/>
            </p:oleObj>
          </a:graphicData>
        </a:graphic>
      </p:graphicFrame>
      <p:sp>
        <p:nvSpPr>
          <p:cNvPr id="322" name="Text Box 11"/>
          <p:cNvSpPr txBox="1">
            <a:spLocks noChangeArrowheads="1"/>
          </p:cNvSpPr>
          <p:nvPr/>
        </p:nvSpPr>
        <p:spPr bwMode="auto">
          <a:xfrm>
            <a:off x="17029566" y="21132574"/>
            <a:ext cx="47490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fr-CA" sz="3200" b="1" dirty="0">
                <a:solidFill>
                  <a:srgbClr val="004CF4"/>
                </a:solidFill>
                <a:latin typeface="Arial" pitchFamily="34" charset="0"/>
              </a:rPr>
              <a:t>Stockage des déchets radioactifs</a:t>
            </a:r>
            <a:endParaRPr kumimoji="1" lang="en-US" sz="3200" b="1" dirty="0">
              <a:solidFill>
                <a:srgbClr val="004CF4"/>
              </a:solidFill>
              <a:latin typeface="Arial" pitchFamily="34" charset="0"/>
            </a:endParaRPr>
          </a:p>
        </p:txBody>
      </p:sp>
      <p:pic>
        <p:nvPicPr>
          <p:cNvPr id="323" name="Picture 13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3426988" y="22717124"/>
            <a:ext cx="5390148" cy="5558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4" name="Text Box 15"/>
          <p:cNvSpPr txBox="1">
            <a:spLocks noChangeArrowheads="1"/>
          </p:cNvSpPr>
          <p:nvPr/>
        </p:nvSpPr>
        <p:spPr bwMode="auto">
          <a:xfrm>
            <a:off x="23646720" y="21210134"/>
            <a:ext cx="463049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fr-CA" sz="3200" b="1" dirty="0">
                <a:solidFill>
                  <a:srgbClr val="004CF4"/>
                </a:solidFill>
                <a:latin typeface="Arial" pitchFamily="34" charset="0"/>
              </a:rPr>
              <a:t>Traitement thermique des sols polluer</a:t>
            </a:r>
            <a:endParaRPr kumimoji="1" lang="en-US" sz="3200" b="1" dirty="0">
              <a:solidFill>
                <a:srgbClr val="004CF4"/>
              </a:solidFill>
              <a:latin typeface="Arial" pitchFamily="34" charset="0"/>
            </a:endParaRPr>
          </a:p>
        </p:txBody>
      </p:sp>
      <p:pic>
        <p:nvPicPr>
          <p:cNvPr id="325" name="Picture 8" descr="Advanced Vapor Treatment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6247728" y="30260924"/>
            <a:ext cx="5986630" cy="4486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6" name="Text Box 35"/>
          <p:cNvSpPr txBox="1">
            <a:spLocks noChangeArrowheads="1"/>
          </p:cNvSpPr>
          <p:nvPr/>
        </p:nvSpPr>
        <p:spPr bwMode="auto">
          <a:xfrm>
            <a:off x="16455273" y="28675515"/>
            <a:ext cx="52657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fr-CA" sz="3200" b="1" dirty="0">
                <a:solidFill>
                  <a:srgbClr val="1650F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Traitement thermique</a:t>
            </a:r>
          </a:p>
          <a:p>
            <a:pPr>
              <a:defRPr/>
            </a:pPr>
            <a:r>
              <a:rPr lang="fr-CA" sz="3200" b="1" dirty="0">
                <a:solidFill>
                  <a:srgbClr val="1650F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des gaz </a:t>
            </a:r>
            <a:endParaRPr lang="fr-FR" sz="3200" b="1" dirty="0">
              <a:solidFill>
                <a:srgbClr val="1650F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327" name="Picture 7" descr="Solar evaporator pond at the Mendota agroforestry demonstration site - photo by Joe Skorupa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4068256" y="36239116"/>
            <a:ext cx="4470649" cy="514951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8" name="Text Box 21"/>
          <p:cNvSpPr txBox="1">
            <a:spLocks noChangeArrowheads="1"/>
          </p:cNvSpPr>
          <p:nvPr/>
        </p:nvSpPr>
        <p:spPr bwMode="auto">
          <a:xfrm>
            <a:off x="24393107" y="35402671"/>
            <a:ext cx="36496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fr-CA" sz="3200" b="1" dirty="0">
                <a:solidFill>
                  <a:srgbClr val="004CF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Étangs Solaires</a:t>
            </a:r>
            <a:endParaRPr lang="fr-FR" sz="3200" b="1" dirty="0">
              <a:solidFill>
                <a:srgbClr val="004CF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329" name="Picture 6" descr="soil_profile11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3245011" y="30203775"/>
            <a:ext cx="5486400" cy="4639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0" name="Text Box 10"/>
          <p:cNvSpPr txBox="1">
            <a:spLocks noChangeArrowheads="1"/>
          </p:cNvSpPr>
          <p:nvPr/>
        </p:nvSpPr>
        <p:spPr bwMode="auto">
          <a:xfrm>
            <a:off x="24378653" y="28654460"/>
            <a:ext cx="3886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fr-CA" sz="3200" b="1" dirty="0">
                <a:solidFill>
                  <a:srgbClr val="004CF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Transport de la moisissure</a:t>
            </a:r>
            <a:endParaRPr lang="fr-FR" sz="3200" b="1" dirty="0">
              <a:solidFill>
                <a:srgbClr val="004CF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333" name="Espace réservé du contenu 29" descr="nasa-perpetual-oceans,3-Q-331910-13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830674" y="36922213"/>
            <a:ext cx="5457825" cy="4197212"/>
          </a:xfrm>
          <a:prstGeom prst="rect">
            <a:avLst/>
          </a:prstGeom>
        </p:spPr>
      </p:pic>
      <p:grpSp>
        <p:nvGrpSpPr>
          <p:cNvPr id="258" name="Groupe 257"/>
          <p:cNvGrpSpPr/>
          <p:nvPr/>
        </p:nvGrpSpPr>
        <p:grpSpPr>
          <a:xfrm>
            <a:off x="9001125" y="38347650"/>
            <a:ext cx="3771900" cy="885825"/>
            <a:chOff x="147486" y="267928"/>
            <a:chExt cx="17614486" cy="8546200"/>
          </a:xfrm>
        </p:grpSpPr>
        <p:grpSp>
          <p:nvGrpSpPr>
            <p:cNvPr id="259" name="Groupe 37"/>
            <p:cNvGrpSpPr/>
            <p:nvPr/>
          </p:nvGrpSpPr>
          <p:grpSpPr>
            <a:xfrm>
              <a:off x="181898" y="267928"/>
              <a:ext cx="5948515" cy="4380273"/>
              <a:chOff x="3008670" y="1462547"/>
              <a:chExt cx="5948515" cy="4380273"/>
            </a:xfrm>
          </p:grpSpPr>
          <p:grpSp>
            <p:nvGrpSpPr>
              <p:cNvPr id="496" name="Groupe 6"/>
              <p:cNvGrpSpPr/>
              <p:nvPr/>
            </p:nvGrpSpPr>
            <p:grpSpPr>
              <a:xfrm>
                <a:off x="3008670" y="41442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527" name="Rectangle 1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28" name="Ellipse 2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29" name="Ellipse 3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30" name="Ellipse 4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31" name="Ellipse 5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97" name="Groupe 7"/>
              <p:cNvGrpSpPr/>
              <p:nvPr/>
            </p:nvGrpSpPr>
            <p:grpSpPr>
              <a:xfrm>
                <a:off x="5933765" y="28488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522" name="Rectangle 8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23" name="Ellipse 9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24" name="Ellipse 10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25" name="Ellipse 11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26" name="Ellipse 12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98" name="Groupe 13"/>
              <p:cNvGrpSpPr/>
              <p:nvPr/>
            </p:nvGrpSpPr>
            <p:grpSpPr>
              <a:xfrm>
                <a:off x="5928850" y="1501875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517" name="Rectangle 14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18" name="Ellipse 15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19" name="Ellipse 16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20" name="Ellipse 17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21" name="Ellipse 18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99" name="Groupe 19"/>
              <p:cNvGrpSpPr/>
              <p:nvPr/>
            </p:nvGrpSpPr>
            <p:grpSpPr>
              <a:xfrm>
                <a:off x="3023418" y="1462547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512" name="Rectangle 20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13" name="Ellipse 21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14" name="Ellipse 22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15" name="Ellipse 23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16" name="Ellipse 24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500" name="Groupe 25"/>
              <p:cNvGrpSpPr/>
              <p:nvPr/>
            </p:nvGrpSpPr>
            <p:grpSpPr>
              <a:xfrm>
                <a:off x="3025876" y="279727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507" name="Rectangle 506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08" name="Ellipse 507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09" name="Ellipse 508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10" name="Ellipse 509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11" name="Ellipse 510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501" name="Groupe 31"/>
              <p:cNvGrpSpPr/>
              <p:nvPr/>
            </p:nvGrpSpPr>
            <p:grpSpPr>
              <a:xfrm>
                <a:off x="5919018" y="4191000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502" name="Rectangle 501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03" name="Ellipse 502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04" name="Ellipse 503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05" name="Ellipse 504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506" name="Ellipse 505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262" name="Groupe 38"/>
            <p:cNvGrpSpPr/>
            <p:nvPr/>
          </p:nvGrpSpPr>
          <p:grpSpPr>
            <a:xfrm>
              <a:off x="5997677" y="336754"/>
              <a:ext cx="5948515" cy="4380273"/>
              <a:chOff x="3008670" y="1462547"/>
              <a:chExt cx="5948515" cy="4380273"/>
            </a:xfrm>
          </p:grpSpPr>
          <p:grpSp>
            <p:nvGrpSpPr>
              <p:cNvPr id="460" name="Groupe 39"/>
              <p:cNvGrpSpPr/>
              <p:nvPr/>
            </p:nvGrpSpPr>
            <p:grpSpPr>
              <a:xfrm>
                <a:off x="3008670" y="41442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91" name="Rectangle 490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92" name="Ellipse 491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93" name="Ellipse 492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94" name="Ellipse 493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95" name="Ellipse 494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61" name="Groupe 40"/>
              <p:cNvGrpSpPr/>
              <p:nvPr/>
            </p:nvGrpSpPr>
            <p:grpSpPr>
              <a:xfrm>
                <a:off x="5933765" y="28488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86" name="Rectangle 485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87" name="Ellipse 486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88" name="Ellipse 487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89" name="Ellipse 488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90" name="Ellipse 489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62" name="Groupe 41"/>
              <p:cNvGrpSpPr/>
              <p:nvPr/>
            </p:nvGrpSpPr>
            <p:grpSpPr>
              <a:xfrm>
                <a:off x="5928850" y="1501875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81" name="Rectangle 480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82" name="Ellipse 481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83" name="Ellipse 482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84" name="Ellipse 483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85" name="Ellipse 484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63" name="Groupe 42"/>
              <p:cNvGrpSpPr/>
              <p:nvPr/>
            </p:nvGrpSpPr>
            <p:grpSpPr>
              <a:xfrm>
                <a:off x="3023418" y="1462547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76" name="Rectangle 475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77" name="Ellipse 476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78" name="Ellipse 477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79" name="Ellipse 478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80" name="Ellipse 479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64" name="Groupe 43"/>
              <p:cNvGrpSpPr/>
              <p:nvPr/>
            </p:nvGrpSpPr>
            <p:grpSpPr>
              <a:xfrm>
                <a:off x="3025876" y="279727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71" name="Rectangle 470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72" name="Ellipse 471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73" name="Ellipse 472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74" name="Ellipse 473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75" name="Ellipse 474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65" name="Groupe 44"/>
              <p:cNvGrpSpPr/>
              <p:nvPr/>
            </p:nvGrpSpPr>
            <p:grpSpPr>
              <a:xfrm>
                <a:off x="5919018" y="4191000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66" name="Rectangle 45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67" name="Ellipse 46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68" name="Ellipse 47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69" name="Ellipse 48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70" name="Ellipse 49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263" name="Groupe 75"/>
            <p:cNvGrpSpPr/>
            <p:nvPr/>
          </p:nvGrpSpPr>
          <p:grpSpPr>
            <a:xfrm>
              <a:off x="147486" y="4294239"/>
              <a:ext cx="5948515" cy="4380273"/>
              <a:chOff x="3008670" y="1462547"/>
              <a:chExt cx="5948515" cy="4380273"/>
            </a:xfrm>
          </p:grpSpPr>
          <p:grpSp>
            <p:nvGrpSpPr>
              <p:cNvPr id="424" name="Groupe 76"/>
              <p:cNvGrpSpPr/>
              <p:nvPr/>
            </p:nvGrpSpPr>
            <p:grpSpPr>
              <a:xfrm>
                <a:off x="3008670" y="41442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55" name="Rectangle 454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56" name="Ellipse 455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57" name="Ellipse 456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58" name="Ellipse 457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59" name="Ellipse 458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25" name="Groupe 77"/>
              <p:cNvGrpSpPr/>
              <p:nvPr/>
            </p:nvGrpSpPr>
            <p:grpSpPr>
              <a:xfrm>
                <a:off x="5933765" y="28488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50" name="Rectangle 449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51" name="Ellipse 450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52" name="Ellipse 451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53" name="Ellipse 452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54" name="Ellipse 453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26" name="Groupe 78"/>
              <p:cNvGrpSpPr/>
              <p:nvPr/>
            </p:nvGrpSpPr>
            <p:grpSpPr>
              <a:xfrm>
                <a:off x="5928850" y="1501875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45" name="Rectangle 444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46" name="Ellipse 445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47" name="Ellipse 446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48" name="Ellipse 447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49" name="Ellipse 448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27" name="Groupe 79"/>
              <p:cNvGrpSpPr/>
              <p:nvPr/>
            </p:nvGrpSpPr>
            <p:grpSpPr>
              <a:xfrm>
                <a:off x="3023418" y="1462547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40" name="Rectangle 439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41" name="Ellipse 440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42" name="Ellipse 441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43" name="Ellipse 442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44" name="Ellipse 443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28" name="Groupe 80"/>
              <p:cNvGrpSpPr/>
              <p:nvPr/>
            </p:nvGrpSpPr>
            <p:grpSpPr>
              <a:xfrm>
                <a:off x="3025876" y="279727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35" name="Rectangle 434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36" name="Ellipse 435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37" name="Ellipse 436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38" name="Ellipse 437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39" name="Ellipse 438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29" name="Groupe 81"/>
              <p:cNvGrpSpPr/>
              <p:nvPr/>
            </p:nvGrpSpPr>
            <p:grpSpPr>
              <a:xfrm>
                <a:off x="5919018" y="4191000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30" name="Rectangle 82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31" name="Ellipse 83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32" name="Ellipse 84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33" name="Ellipse 85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34" name="Ellipse 433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264" name="Groupe 112"/>
            <p:cNvGrpSpPr/>
            <p:nvPr/>
          </p:nvGrpSpPr>
          <p:grpSpPr>
            <a:xfrm>
              <a:off x="5963266" y="4370440"/>
              <a:ext cx="5948515" cy="4380273"/>
              <a:chOff x="3008670" y="1462547"/>
              <a:chExt cx="5948515" cy="4380273"/>
            </a:xfrm>
          </p:grpSpPr>
          <p:grpSp>
            <p:nvGrpSpPr>
              <p:cNvPr id="388" name="Groupe 113"/>
              <p:cNvGrpSpPr/>
              <p:nvPr/>
            </p:nvGrpSpPr>
            <p:grpSpPr>
              <a:xfrm>
                <a:off x="3008670" y="41442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19" name="Rectangle 418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20" name="Ellipse 419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21" name="Ellipse 420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22" name="Ellipse 421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23" name="Ellipse 422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89" name="Groupe 114"/>
              <p:cNvGrpSpPr/>
              <p:nvPr/>
            </p:nvGrpSpPr>
            <p:grpSpPr>
              <a:xfrm>
                <a:off x="5933765" y="28488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14" name="Rectangle 413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15" name="Ellipse 414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16" name="Ellipse 415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17" name="Ellipse 416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18" name="Ellipse 417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90" name="Groupe 115"/>
              <p:cNvGrpSpPr/>
              <p:nvPr/>
            </p:nvGrpSpPr>
            <p:grpSpPr>
              <a:xfrm>
                <a:off x="5928850" y="1501875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09" name="Rectangle 408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10" name="Ellipse 409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11" name="Ellipse 410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12" name="Ellipse 411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13" name="Ellipse 412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91" name="Groupe 116"/>
              <p:cNvGrpSpPr/>
              <p:nvPr/>
            </p:nvGrpSpPr>
            <p:grpSpPr>
              <a:xfrm>
                <a:off x="3023418" y="1462547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404" name="Rectangle 403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05" name="Ellipse 404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06" name="Ellipse 405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07" name="Ellipse 406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08" name="Ellipse 407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92" name="Groupe 117"/>
              <p:cNvGrpSpPr/>
              <p:nvPr/>
            </p:nvGrpSpPr>
            <p:grpSpPr>
              <a:xfrm>
                <a:off x="3025876" y="279727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99" name="Rectangle 398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00" name="Ellipse 399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01" name="Ellipse 400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02" name="Ellipse 401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03" name="Ellipse 402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93" name="Groupe 118"/>
              <p:cNvGrpSpPr/>
              <p:nvPr/>
            </p:nvGrpSpPr>
            <p:grpSpPr>
              <a:xfrm>
                <a:off x="5919018" y="4191000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94" name="Rectangle 393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95" name="Ellipse 394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96" name="Ellipse 395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97" name="Ellipse 396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98" name="Ellipse 397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265" name="Groupe 149"/>
            <p:cNvGrpSpPr/>
            <p:nvPr/>
          </p:nvGrpSpPr>
          <p:grpSpPr>
            <a:xfrm>
              <a:off x="11813457" y="395747"/>
              <a:ext cx="5948515" cy="4380273"/>
              <a:chOff x="3008670" y="1462547"/>
              <a:chExt cx="5948515" cy="4380273"/>
            </a:xfrm>
          </p:grpSpPr>
          <p:grpSp>
            <p:nvGrpSpPr>
              <p:cNvPr id="352" name="Groupe 150"/>
              <p:cNvGrpSpPr/>
              <p:nvPr/>
            </p:nvGrpSpPr>
            <p:grpSpPr>
              <a:xfrm>
                <a:off x="3008670" y="41442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83" name="Rectangle 382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84" name="Ellipse 383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85" name="Ellipse 384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86" name="Ellipse 385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87" name="Ellipse 386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53" name="Groupe 151"/>
              <p:cNvGrpSpPr/>
              <p:nvPr/>
            </p:nvGrpSpPr>
            <p:grpSpPr>
              <a:xfrm>
                <a:off x="5933765" y="28488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78" name="Rectangle 377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79" name="Ellipse 378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80" name="Ellipse 379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81" name="Ellipse 380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82" name="Ellipse 381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54" name="Groupe 152"/>
              <p:cNvGrpSpPr/>
              <p:nvPr/>
            </p:nvGrpSpPr>
            <p:grpSpPr>
              <a:xfrm>
                <a:off x="5928850" y="1501875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73" name="Rectangle 372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74" name="Ellipse 373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75" name="Ellipse 374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76" name="Ellipse 375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77" name="Ellipse 376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55" name="Groupe 153"/>
              <p:cNvGrpSpPr/>
              <p:nvPr/>
            </p:nvGrpSpPr>
            <p:grpSpPr>
              <a:xfrm>
                <a:off x="3023418" y="1462547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68" name="Rectangle 367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69" name="Ellipse 368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70" name="Ellipse 369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71" name="Ellipse 370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72" name="Ellipse 371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56" name="Groupe 154"/>
              <p:cNvGrpSpPr/>
              <p:nvPr/>
            </p:nvGrpSpPr>
            <p:grpSpPr>
              <a:xfrm>
                <a:off x="3025876" y="279727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63" name="Rectangle 362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64" name="Ellipse 363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65" name="Ellipse 364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66" name="Ellipse 365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67" name="Ellipse 366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357" name="Groupe 155"/>
              <p:cNvGrpSpPr/>
              <p:nvPr/>
            </p:nvGrpSpPr>
            <p:grpSpPr>
              <a:xfrm>
                <a:off x="5919018" y="4191000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58" name="Rectangle 357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59" name="Ellipse 358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60" name="Ellipse 359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61" name="Ellipse 360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62" name="Ellipse 361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grpSp>
          <p:nvGrpSpPr>
            <p:cNvPr id="266" name="Groupe 186"/>
            <p:cNvGrpSpPr/>
            <p:nvPr/>
          </p:nvGrpSpPr>
          <p:grpSpPr>
            <a:xfrm>
              <a:off x="11771181" y="4433855"/>
              <a:ext cx="5948515" cy="4380273"/>
              <a:chOff x="3008670" y="1462547"/>
              <a:chExt cx="5948515" cy="4380273"/>
            </a:xfrm>
          </p:grpSpPr>
          <p:grpSp>
            <p:nvGrpSpPr>
              <p:cNvPr id="267" name="Groupe 187"/>
              <p:cNvGrpSpPr/>
              <p:nvPr/>
            </p:nvGrpSpPr>
            <p:grpSpPr>
              <a:xfrm>
                <a:off x="3008670" y="41442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47" name="Rectangle 346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48" name="Ellipse 347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49" name="Ellipse 348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50" name="Ellipse 349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51" name="Ellipse 350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69" name="Groupe 188"/>
              <p:cNvGrpSpPr/>
              <p:nvPr/>
            </p:nvGrpSpPr>
            <p:grpSpPr>
              <a:xfrm>
                <a:off x="5933765" y="284889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42" name="Rectangle 341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43" name="Ellipse 342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44" name="Ellipse 343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45" name="Ellipse 344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46" name="Ellipse 345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70" name="Groupe 189"/>
              <p:cNvGrpSpPr/>
              <p:nvPr/>
            </p:nvGrpSpPr>
            <p:grpSpPr>
              <a:xfrm>
                <a:off x="5928850" y="1501875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37" name="Rectangle 336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8" name="Ellipse 337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9" name="Ellipse 338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40" name="Ellipse 339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41" name="Ellipse 340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71" name="Groupe 190"/>
              <p:cNvGrpSpPr/>
              <p:nvPr/>
            </p:nvGrpSpPr>
            <p:grpSpPr>
              <a:xfrm>
                <a:off x="3023418" y="1462547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303" name="Rectangle 302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21" name="Ellipse 320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4" name="Ellipse 333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5" name="Ellipse 334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36" name="Ellipse 335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72" name="Groupe 191"/>
              <p:cNvGrpSpPr/>
              <p:nvPr/>
            </p:nvGrpSpPr>
            <p:grpSpPr>
              <a:xfrm>
                <a:off x="3025876" y="2797276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280" name="Rectangle 279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81" name="Ellipse 280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82" name="Ellipse 281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95" name="Ellipse 294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302" name="Ellipse 301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273" name="Groupe 192"/>
              <p:cNvGrpSpPr/>
              <p:nvPr/>
            </p:nvGrpSpPr>
            <p:grpSpPr>
              <a:xfrm>
                <a:off x="5919018" y="4191000"/>
                <a:ext cx="3023420" cy="1651820"/>
                <a:chOff x="3023418" y="4129548"/>
                <a:chExt cx="3023420" cy="1651820"/>
              </a:xfrm>
            </p:grpSpPr>
            <p:sp>
              <p:nvSpPr>
                <p:cNvPr id="274" name="Rectangle 273"/>
                <p:cNvSpPr/>
                <p:nvPr/>
              </p:nvSpPr>
              <p:spPr>
                <a:xfrm>
                  <a:off x="3097161" y="4321277"/>
                  <a:ext cx="2905433" cy="1342104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75" name="Ellipse 274"/>
                <p:cNvSpPr/>
                <p:nvPr/>
              </p:nvSpPr>
              <p:spPr>
                <a:xfrm>
                  <a:off x="5899354" y="4203290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76" name="Ellipse 275"/>
                <p:cNvSpPr/>
                <p:nvPr/>
              </p:nvSpPr>
              <p:spPr>
                <a:xfrm>
                  <a:off x="3023418" y="4129548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78" name="Ellipse 277"/>
                <p:cNvSpPr/>
                <p:nvPr/>
              </p:nvSpPr>
              <p:spPr>
                <a:xfrm>
                  <a:off x="3023418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79" name="Ellipse 278"/>
                <p:cNvSpPr/>
                <p:nvPr/>
              </p:nvSpPr>
              <p:spPr>
                <a:xfrm>
                  <a:off x="5899354" y="5515897"/>
                  <a:ext cx="147484" cy="26547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</p:grpSp>
      <p:sp>
        <p:nvSpPr>
          <p:cNvPr id="532" name="Sous-titre 225"/>
          <p:cNvSpPr txBox="1">
            <a:spLocks/>
          </p:cNvSpPr>
          <p:nvPr/>
        </p:nvSpPr>
        <p:spPr>
          <a:xfrm>
            <a:off x="17040225" y="35806063"/>
            <a:ext cx="4191000" cy="11985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</a:rPr>
              <a:t>Mouvement des océans 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33" name="Ellipse 532"/>
          <p:cNvSpPr/>
          <p:nvPr/>
        </p:nvSpPr>
        <p:spPr>
          <a:xfrm>
            <a:off x="17830800" y="18859500"/>
            <a:ext cx="9029700" cy="15430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Applications </a:t>
            </a:r>
            <a:r>
              <a:rPr lang="fr-FR" sz="36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endParaRPr lang="fr-FR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4" name="Ellipse 533"/>
          <p:cNvSpPr/>
          <p:nvPr/>
        </p:nvSpPr>
        <p:spPr>
          <a:xfrm>
            <a:off x="3273091" y="18175706"/>
            <a:ext cx="9029700" cy="15430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fr-FR" sz="3600" dirty="0" smtClean="0">
                <a:solidFill>
                  <a:schemeClr val="bg1"/>
                </a:solidFill>
              </a:rPr>
              <a:t>Objectif de l’étude : </a:t>
            </a:r>
            <a:endParaRPr lang="fr-FR" sz="3600" dirty="0">
              <a:solidFill>
                <a:schemeClr val="bg1"/>
              </a:solidFill>
            </a:endParaRPr>
          </a:p>
        </p:txBody>
      </p:sp>
      <p:sp>
        <p:nvSpPr>
          <p:cNvPr id="536" name="Ellipse 535"/>
          <p:cNvSpPr/>
          <p:nvPr/>
        </p:nvSpPr>
        <p:spPr>
          <a:xfrm>
            <a:off x="17926050" y="9782175"/>
            <a:ext cx="9029700" cy="15430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 smtClean="0">
                <a:solidFill>
                  <a:schemeClr val="bg1"/>
                </a:solidFill>
                <a:latin typeface="Arial" pitchFamily="34" charset="0"/>
              </a:rPr>
              <a:t>Les résultats </a:t>
            </a:r>
            <a:r>
              <a:rPr lang="fr-FR" sz="4000" dirty="0" smtClean="0">
                <a:solidFill>
                  <a:schemeClr val="bg1"/>
                </a:solidFill>
                <a:latin typeface="Arial" pitchFamily="34" charset="0"/>
              </a:rPr>
              <a:t>attendes : </a:t>
            </a:r>
            <a:endParaRPr lang="fr-FR" sz="4000" dirty="0">
              <a:solidFill>
                <a:schemeClr val="bg1"/>
              </a:solidFill>
            </a:endParaRPr>
          </a:p>
        </p:txBody>
      </p:sp>
      <p:sp>
        <p:nvSpPr>
          <p:cNvPr id="538" name="Sous-titre 5"/>
          <p:cNvSpPr txBox="1">
            <a:spLocks/>
          </p:cNvSpPr>
          <p:nvPr/>
        </p:nvSpPr>
        <p:spPr>
          <a:xfrm>
            <a:off x="15871371" y="11742575"/>
            <a:ext cx="13333445" cy="1752600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144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</a:rPr>
              <a:t>La solution analytique nous a permis de voir l’influence des effets </a:t>
            </a:r>
            <a:r>
              <a:rPr kumimoji="0" lang="fr-FR" sz="14400" b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</a:rPr>
              <a:t>Soret</a:t>
            </a:r>
            <a:r>
              <a:rPr kumimoji="0" lang="fr-FR" sz="144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</a:rPr>
              <a:t> et doublement diffusifs sur les nombres de Rayleigh critiques, marquant la naissance de la convection.</a:t>
            </a:r>
          </a:p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endParaRPr kumimoji="0" lang="fr-FR" sz="11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9" name="Sous-titre 5"/>
          <p:cNvSpPr txBox="1">
            <a:spLocks/>
          </p:cNvSpPr>
          <p:nvPr/>
        </p:nvSpPr>
        <p:spPr>
          <a:xfrm>
            <a:off x="15787396" y="13958596"/>
            <a:ext cx="13137502" cy="22020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1246188" marR="0" lvl="0" indent="-124618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tabLst/>
              <a:defRPr/>
            </a:pPr>
            <a:r>
              <a:rPr kumimoji="0" lang="fr-FR" sz="3600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</a:rPr>
              <a:t>La solution numérique basée sur la méthode des volumes de contrôle ais utilisée pour valider la solution analytique</a:t>
            </a:r>
            <a:endParaRPr kumimoji="0" lang="fr-FR" sz="36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pic>
        <p:nvPicPr>
          <p:cNvPr id="548" name="Espace réservé du contenu 13" descr="256643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390503" y="27840790"/>
            <a:ext cx="5948978" cy="1990165"/>
          </a:xfrm>
          <a:prstGeom prst="rect">
            <a:avLst/>
          </a:prstGeom>
        </p:spPr>
      </p:pic>
      <p:sp>
        <p:nvSpPr>
          <p:cNvPr id="549" name="Ellipse 548"/>
          <p:cNvSpPr/>
          <p:nvPr/>
        </p:nvSpPr>
        <p:spPr>
          <a:xfrm>
            <a:off x="2535155" y="25859874"/>
            <a:ext cx="9029700" cy="15430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fr-FR" sz="3600" dirty="0" smtClean="0">
                <a:solidFill>
                  <a:schemeClr val="bg1"/>
                </a:solidFill>
              </a:rPr>
              <a:t>Problématique    </a:t>
            </a:r>
            <a:r>
              <a:rPr lang="fr-FR" sz="3600" dirty="0" smtClean="0">
                <a:solidFill>
                  <a:schemeClr val="bg1"/>
                </a:solidFill>
              </a:rPr>
              <a:t>: </a:t>
            </a:r>
            <a:endParaRPr lang="fr-FR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 bwMode="auto">
        <a:noFill/>
        <a:ln w="57150" algn="ctr">
          <a:solidFill>
            <a:srgbClr val="004CF4"/>
          </a:solidFill>
          <a:round/>
          <a:headEnd/>
          <a:tailEnd/>
        </a:ln>
        <a:scene3d>
          <a:camera prst="legacyObliqueTopRight"/>
          <a:lightRig rig="legacyFlat3" dir="b"/>
        </a:scene3d>
        <a:sp3d extrusionH="430200" contourW="12700" prstMaterial="legacyMatte">
          <a:bevelT w="13500" h="13500" prst="angle"/>
          <a:bevelB w="13500" h="13500" prst="angle"/>
          <a:extrusionClr>
            <a:schemeClr val="accent4">
              <a:lumMod val="60000"/>
              <a:lumOff val="40000"/>
            </a:schemeClr>
          </a:extrusionClr>
          <a:contourClr>
            <a:schemeClr val="accent4">
              <a:lumMod val="60000"/>
              <a:lumOff val="40000"/>
            </a:schemeClr>
          </a:contourClr>
        </a:sp3d>
      </a:spPr>
      <a:bodyPr wrap="none" anchor="ctr">
        <a:flatTx/>
      </a:bodyPr>
      <a:lstStyle>
        <a:defPPr algn="ctr" eaLnBrk="0" hangingPunct="0">
          <a:defRPr sz="2000" dirty="0">
            <a:cs typeface="+mn-cs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ébit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Débit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10407</TotalTime>
  <Words>331</Words>
  <Application>Microsoft Office PowerPoint</Application>
  <PresentationFormat>Personnalisé</PresentationFormat>
  <Paragraphs>65</Paragraphs>
  <Slides>1</Slides>
  <Notes>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4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Débit</vt:lpstr>
      <vt:lpstr>Equation</vt:lpstr>
      <vt:lpstr>Équation</vt:lpstr>
      <vt:lpstr>CorelPhotoPaint.Image.10</vt:lpstr>
      <vt:lpstr>PhotoImpact</vt:lpstr>
      <vt:lpstr>Diapositive 1</vt:lpstr>
    </vt:vector>
  </TitlesOfParts>
  <Company>ENSIGC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Aucun titre de diapositive</dc:title>
  <dc:creator>Dounit</dc:creator>
  <cp:lastModifiedBy>virus dz crew</cp:lastModifiedBy>
  <cp:revision>434</cp:revision>
  <dcterms:created xsi:type="dcterms:W3CDTF">2001-01-25T07:11:30Z</dcterms:created>
  <dcterms:modified xsi:type="dcterms:W3CDTF">2015-02-22T20:47:32Z</dcterms:modified>
</cp:coreProperties>
</file>